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3"/>
  </p:notesMasterIdLst>
  <p:handoutMasterIdLst>
    <p:handoutMasterId r:id="rId74"/>
  </p:handoutMasterIdLst>
  <p:sldIdLst>
    <p:sldId id="256" r:id="rId2"/>
    <p:sldId id="339" r:id="rId3"/>
    <p:sldId id="340" r:id="rId4"/>
    <p:sldId id="290" r:id="rId5"/>
    <p:sldId id="335" r:id="rId6"/>
    <p:sldId id="336" r:id="rId7"/>
    <p:sldId id="337" r:id="rId8"/>
    <p:sldId id="260" r:id="rId9"/>
    <p:sldId id="369" r:id="rId10"/>
    <p:sldId id="294" r:id="rId11"/>
    <p:sldId id="282" r:id="rId12"/>
    <p:sldId id="317" r:id="rId13"/>
    <p:sldId id="321" r:id="rId14"/>
    <p:sldId id="322" r:id="rId15"/>
    <p:sldId id="325" r:id="rId16"/>
    <p:sldId id="323" r:id="rId17"/>
    <p:sldId id="379" r:id="rId18"/>
    <p:sldId id="324" r:id="rId19"/>
    <p:sldId id="330" r:id="rId20"/>
    <p:sldId id="405" r:id="rId21"/>
    <p:sldId id="406" r:id="rId22"/>
    <p:sldId id="407" r:id="rId23"/>
    <p:sldId id="408" r:id="rId24"/>
    <p:sldId id="409" r:id="rId25"/>
    <p:sldId id="342" r:id="rId26"/>
    <p:sldId id="380" r:id="rId27"/>
    <p:sldId id="344" r:id="rId28"/>
    <p:sldId id="343" r:id="rId29"/>
    <p:sldId id="345" r:id="rId30"/>
    <p:sldId id="346" r:id="rId31"/>
    <p:sldId id="381" r:id="rId32"/>
    <p:sldId id="347" r:id="rId33"/>
    <p:sldId id="348" r:id="rId34"/>
    <p:sldId id="383" r:id="rId35"/>
    <p:sldId id="384" r:id="rId36"/>
    <p:sldId id="386" r:id="rId37"/>
    <p:sldId id="387" r:id="rId38"/>
    <p:sldId id="388" r:id="rId39"/>
    <p:sldId id="389" r:id="rId40"/>
    <p:sldId id="373" r:id="rId41"/>
    <p:sldId id="352" r:id="rId42"/>
    <p:sldId id="353" r:id="rId43"/>
    <p:sldId id="354" r:id="rId44"/>
    <p:sldId id="355" r:id="rId45"/>
    <p:sldId id="356" r:id="rId46"/>
    <p:sldId id="382" r:id="rId47"/>
    <p:sldId id="357" r:id="rId48"/>
    <p:sldId id="390" r:id="rId49"/>
    <p:sldId id="359" r:id="rId50"/>
    <p:sldId id="363" r:id="rId51"/>
    <p:sldId id="374" r:id="rId52"/>
    <p:sldId id="364" r:id="rId53"/>
    <p:sldId id="365" r:id="rId54"/>
    <p:sldId id="366" r:id="rId55"/>
    <p:sldId id="367" r:id="rId56"/>
    <p:sldId id="358" r:id="rId57"/>
    <p:sldId id="402" r:id="rId58"/>
    <p:sldId id="403" r:id="rId59"/>
    <p:sldId id="404" r:id="rId60"/>
    <p:sldId id="362" r:id="rId61"/>
    <p:sldId id="378" r:id="rId62"/>
    <p:sldId id="377" r:id="rId63"/>
    <p:sldId id="376" r:id="rId64"/>
    <p:sldId id="375" r:id="rId65"/>
    <p:sldId id="338" r:id="rId66"/>
    <p:sldId id="310" r:id="rId67"/>
    <p:sldId id="327" r:id="rId68"/>
    <p:sldId id="316" r:id="rId69"/>
    <p:sldId id="319" r:id="rId70"/>
    <p:sldId id="278" r:id="rId71"/>
    <p:sldId id="361" r:id="rId72"/>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FF"/>
    <a:srgbClr val="C4EBFC"/>
    <a:srgbClr val="E3F8FD"/>
    <a:srgbClr val="C3EEFD"/>
    <a:srgbClr val="CCDDEA"/>
    <a:srgbClr val="F3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10" autoAdjust="0"/>
    <p:restoredTop sz="94660"/>
  </p:normalViewPr>
  <p:slideViewPr>
    <p:cSldViewPr snapToGrid="0">
      <p:cViewPr varScale="1">
        <p:scale>
          <a:sx n="116" d="100"/>
          <a:sy n="116" d="100"/>
        </p:scale>
        <p:origin x="4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B013AC8B-BC75-4A1A-9F78-2493DBAEA55D}" type="datetimeFigureOut">
              <a:rPr lang="en-US" smtClean="0"/>
              <a:t>4/9/2017</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6EFE6AD4-452E-477E-A00D-68A4D72A48F6}" type="slidenum">
              <a:rPr lang="en-US" smtClean="0"/>
              <a:t>‹#›</a:t>
            </a:fld>
            <a:endParaRPr lang="en-US"/>
          </a:p>
        </p:txBody>
      </p:sp>
    </p:spTree>
    <p:extLst>
      <p:ext uri="{BB962C8B-B14F-4D97-AF65-F5344CB8AC3E}">
        <p14:creationId xmlns:p14="http://schemas.microsoft.com/office/powerpoint/2010/main" val="41111862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A335A683-DEA2-4B82-9CEC-07D915D2EE1A}" type="datetimeFigureOut">
              <a:rPr lang="en-US" smtClean="0"/>
              <a:t>4/9/2017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777F2DFF-F738-46C6-9F0F-B7CF80EE3050}" type="slidenum">
              <a:rPr lang="en-US" smtClean="0"/>
              <a:t>‹#›</a:t>
            </a:fld>
            <a:endParaRPr lang="en-US"/>
          </a:p>
        </p:txBody>
      </p:sp>
    </p:spTree>
    <p:extLst>
      <p:ext uri="{BB962C8B-B14F-4D97-AF65-F5344CB8AC3E}">
        <p14:creationId xmlns:p14="http://schemas.microsoft.com/office/powerpoint/2010/main" val="1321819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4/9/2017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4/9/2017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4/9/2017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4/9/2017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4/9/2017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4/9/2017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4/9/2017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4/9/2017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4/9/2017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4/9/2017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4/9/2017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4/9/2017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tlfullstackwebdev.slack.com/" TargetMode="External"/><Relationship Id="rId2" Type="http://schemas.openxmlformats.org/officeDocument/2006/relationships/hyperlink" Target="https://www.meetup.com/SaintLouis_FullStack_WebDevelopment/events/"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6.png"/></Relationships>
</file>

<file path=ppt/slides/_rels/slide4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41.png"/><Relationship Id="rId3" Type="http://schemas.openxmlformats.org/officeDocument/2006/relationships/hyperlink" Target="https://app.pluralsight.com/library/courses/salt-getting-started/table-of-contents" TargetMode="External"/><Relationship Id="rId7" Type="http://schemas.openxmlformats.org/officeDocument/2006/relationships/image" Target="../media/image36.jpeg"/><Relationship Id="rId12" Type="http://schemas.openxmlformats.org/officeDocument/2006/relationships/image" Target="../media/image40.png"/><Relationship Id="rId2" Type="http://schemas.openxmlformats.org/officeDocument/2006/relationships/hyperlink" Target="https://redis.io/documentation" TargetMode="External"/><Relationship Id="rId1" Type="http://schemas.openxmlformats.org/officeDocument/2006/relationships/slideLayout" Target="../slideLayouts/slideLayout7.xml"/><Relationship Id="rId6" Type="http://schemas.openxmlformats.org/officeDocument/2006/relationships/hyperlink" Target="https://docs.saltstack.com/en/latest/" TargetMode="External"/><Relationship Id="rId11" Type="http://schemas.openxmlformats.org/officeDocument/2006/relationships/image" Target="../media/image39.jpeg"/><Relationship Id="rId5" Type="http://schemas.openxmlformats.org/officeDocument/2006/relationships/hyperlink" Target="https://www.packtpub.com/networking-and-servers/learning-salt" TargetMode="External"/><Relationship Id="rId10" Type="http://schemas.openxmlformats.org/officeDocument/2006/relationships/image" Target="../media/image38.png"/><Relationship Id="rId4" Type="http://schemas.openxmlformats.org/officeDocument/2006/relationships/hyperlink" Target="https://app.pluralsight.com/library/courses/advanced-salt-master-tools/table-of-contents" TargetMode="External"/><Relationship Id="rId9" Type="http://schemas.openxmlformats.org/officeDocument/2006/relationships/image" Target="../media/image37.png"/><Relationship Id="rId1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0.png"/><Relationship Id="rId7"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2.png"/><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0.png"/><Relationship Id="rId7"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2.png"/><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0.png"/><Relationship Id="rId7"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2.png"/><Relationship Id="rId4" Type="http://schemas.openxmlformats.org/officeDocument/2006/relationships/image" Target="../media/image31.png"/></Relationships>
</file>

<file path=ppt/slides/_rels/slide6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0.png"/><Relationship Id="rId7"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2.png"/><Relationship Id="rId4" Type="http://schemas.openxmlformats.org/officeDocument/2006/relationships/image" Target="../media/image31.png"/></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hyperlink" Target="https://docs.saltstack.com/en/latest/ref/runners/" TargetMode="External"/><Relationship Id="rId13" Type="http://schemas.openxmlformats.org/officeDocument/2006/relationships/hyperlink" Target="https://docs.saltstack.com/en/latest/topics/beacons/" TargetMode="External"/><Relationship Id="rId3" Type="http://schemas.openxmlformats.org/officeDocument/2006/relationships/hyperlink" Target="https://docs.saltstack.com/en/latest/topics/development/conventions/formulas.html" TargetMode="External"/><Relationship Id="rId7" Type="http://schemas.openxmlformats.org/officeDocument/2006/relationships/hyperlink" Target="https://docs.saltstack.com/en/latest/ref/states/top.html" TargetMode="External"/><Relationship Id="rId12" Type="http://schemas.openxmlformats.org/officeDocument/2006/relationships/hyperlink" Target="https://docs.saltstack.com/en/latest/topics/thorium/index.html" TargetMode="External"/><Relationship Id="rId2" Type="http://schemas.openxmlformats.org/officeDocument/2006/relationships/hyperlink" Target="https://docs.saltstack.com/en/latest/topics/execution/index.html" TargetMode="External"/><Relationship Id="rId16" Type="http://schemas.openxmlformats.org/officeDocument/2006/relationships/hyperlink" Target="https://docs.saltstack.com/en/latest/topics/ssh/" TargetMode="External"/><Relationship Id="rId1" Type="http://schemas.openxmlformats.org/officeDocument/2006/relationships/slideLayout" Target="../slideLayouts/slideLayout7.xml"/><Relationship Id="rId6" Type="http://schemas.openxmlformats.org/officeDocument/2006/relationships/hyperlink" Target="https://docs.saltstack.com/en/latest/topics/mine/" TargetMode="External"/><Relationship Id="rId11" Type="http://schemas.openxmlformats.org/officeDocument/2006/relationships/hyperlink" Target="https://docs.saltstack.com/en/latest/topics/reactor/" TargetMode="External"/><Relationship Id="rId5" Type="http://schemas.openxmlformats.org/officeDocument/2006/relationships/hyperlink" Target="https://docs.saltstack.com/en/latest/topics/pillar/" TargetMode="External"/><Relationship Id="rId15" Type="http://schemas.openxmlformats.org/officeDocument/2006/relationships/hyperlink" Target="https://docs.saltstack.com/en/latest/topics/cloud/" TargetMode="External"/><Relationship Id="rId10" Type="http://schemas.openxmlformats.org/officeDocument/2006/relationships/hyperlink" Target="https://docs.saltstack.com/en/latest/ref/renderers/" TargetMode="External"/><Relationship Id="rId4" Type="http://schemas.openxmlformats.org/officeDocument/2006/relationships/hyperlink" Target="https://docs.saltstack.com/en/latest/topics/grains/" TargetMode="External"/><Relationship Id="rId9" Type="http://schemas.openxmlformats.org/officeDocument/2006/relationships/hyperlink" Target="https://docs.saltstack.com/en/latest/ref/returners/" TargetMode="External"/><Relationship Id="rId14" Type="http://schemas.openxmlformats.org/officeDocument/2006/relationships/hyperlink" Target="https://docs.saltstack.com/en/latest/topics/proxyminion/index.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April</a:t>
            </a:r>
            <a:r>
              <a:rPr lang="en-US" dirty="0" smtClean="0"/>
              <a:t> 12, </a:t>
            </a:r>
            <a:r>
              <a:rPr lang="en-US" dirty="0" smtClean="0"/>
              <a:t>2017</a:t>
            </a:r>
          </a:p>
        </p:txBody>
      </p:sp>
      <p:sp>
        <p:nvSpPr>
          <p:cNvPr id="2" name="TextBox 1"/>
          <p:cNvSpPr txBox="1"/>
          <p:nvPr/>
        </p:nvSpPr>
        <p:spPr>
          <a:xfrm>
            <a:off x="1100051" y="1631092"/>
            <a:ext cx="4254544" cy="584775"/>
          </a:xfrm>
          <a:prstGeom prst="rect">
            <a:avLst/>
          </a:prstGeom>
          <a:noFill/>
        </p:spPr>
        <p:txBody>
          <a:bodyPr wrap="square" rtlCol="0">
            <a:spAutoFit/>
          </a:bodyPr>
          <a:lstStyle/>
          <a:p>
            <a:r>
              <a:rPr lang="en-US" sz="3200" dirty="0" smtClean="0">
                <a:solidFill>
                  <a:schemeClr val="tx1">
                    <a:lumMod val="65000"/>
                    <a:lumOff val="35000"/>
                  </a:schemeClr>
                </a:solidFill>
                <a:latin typeface="Franklin Gothic Medium" panose="020B0603020102020204" pitchFamily="34" charset="0"/>
              </a:rPr>
              <a:t>First Steps:</a:t>
            </a:r>
            <a:endParaRPr lang="en-US" sz="3200" dirty="0">
              <a:solidFill>
                <a:schemeClr val="tx1">
                  <a:lumMod val="65000"/>
                  <a:lumOff val="35000"/>
                </a:schemeClr>
              </a:solidFill>
              <a:latin typeface="Franklin Gothic Medium" panose="020B0603020102020204" pitchFamily="34" charset="0"/>
            </a:endParaRPr>
          </a:p>
        </p:txBody>
      </p:sp>
      <p:pic>
        <p:nvPicPr>
          <p:cNvPr id="1026"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647" y="2315435"/>
            <a:ext cx="6071820" cy="190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7782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8393723" cy="634877"/>
          </a:xfrm>
        </p:spPr>
        <p:txBody>
          <a:bodyPr>
            <a:normAutofit fontScale="90000"/>
          </a:bodyPr>
          <a:lstStyle/>
          <a:p>
            <a:r>
              <a:rPr lang="en-US" i="1" dirty="0" smtClean="0"/>
              <a:t>Disadvantages</a:t>
            </a:r>
            <a:endParaRPr lang="en-US" i="1" dirty="0"/>
          </a:p>
        </p:txBody>
      </p:sp>
      <p:sp>
        <p:nvSpPr>
          <p:cNvPr id="3" name="Content Placeholder 2"/>
          <p:cNvSpPr>
            <a:spLocks noGrp="1"/>
          </p:cNvSpPr>
          <p:nvPr>
            <p:ph idx="4294967295"/>
          </p:nvPr>
        </p:nvSpPr>
        <p:spPr>
          <a:xfrm>
            <a:off x="1383323" y="1408601"/>
            <a:ext cx="10058400" cy="4740529"/>
          </a:xfrm>
        </p:spPr>
        <p:txBody>
          <a:bodyPr>
            <a:normAutofit/>
          </a:bodyPr>
          <a:lstStyle/>
          <a:p>
            <a:pPr indent="-365760">
              <a:buFont typeface="Wingdings" panose="05000000000000000000" pitchFamily="2" charset="2"/>
              <a:buChar char="§"/>
            </a:pPr>
            <a:r>
              <a:rPr lang="en-US" sz="2800" dirty="0" smtClean="0"/>
              <a:t>Steeper Learning Curve (vs. Ansible)</a:t>
            </a:r>
          </a:p>
          <a:p>
            <a:pPr marL="0" indent="0">
              <a:buNone/>
            </a:pPr>
            <a:endParaRPr lang="en-US" sz="500" dirty="0" smtClean="0"/>
          </a:p>
          <a:p>
            <a:pPr indent="-365760">
              <a:buFont typeface="Wingdings" panose="05000000000000000000" pitchFamily="2" charset="2"/>
              <a:buChar char="§"/>
            </a:pPr>
            <a:r>
              <a:rPr lang="en-US" sz="2800" dirty="0" smtClean="0"/>
              <a:t>Documentation</a:t>
            </a:r>
          </a:p>
          <a:p>
            <a:pPr marL="0" indent="0">
              <a:buNone/>
            </a:pPr>
            <a:endParaRPr lang="en-US" sz="2800" dirty="0" smtClean="0"/>
          </a:p>
          <a:p>
            <a:pPr marL="0" indent="0">
              <a:buNone/>
            </a:pPr>
            <a:endParaRPr lang="en-US" sz="500" dirty="0" smtClean="0"/>
          </a:p>
          <a:p>
            <a:pPr indent="-365760">
              <a:buFont typeface="Wingdings" panose="05000000000000000000" pitchFamily="2" charset="2"/>
              <a:buChar char="§"/>
            </a:pPr>
            <a:r>
              <a:rPr lang="en-US" sz="2800" dirty="0" smtClean="0"/>
              <a:t>Master/Minion </a:t>
            </a:r>
            <a:r>
              <a:rPr lang="en-US" sz="2800" dirty="0" smtClean="0"/>
              <a:t>= Single Point Of Failure</a:t>
            </a:r>
          </a:p>
          <a:p>
            <a:pPr marL="0" indent="0">
              <a:buNone/>
            </a:pPr>
            <a:endParaRPr lang="en-US" sz="500" dirty="0" smtClean="0"/>
          </a:p>
          <a:p>
            <a:pPr indent="-365760">
              <a:buFont typeface="Wingdings" panose="05000000000000000000" pitchFamily="2" charset="2"/>
              <a:buChar char="§"/>
            </a:pPr>
            <a:r>
              <a:rPr lang="en-US" sz="2800" dirty="0"/>
              <a:t>No Native UI</a:t>
            </a:r>
          </a:p>
          <a:p>
            <a:pPr marL="0" indent="0">
              <a:buNone/>
            </a:pPr>
            <a:endParaRPr lang="en-US" sz="500" dirty="0" smtClean="0"/>
          </a:p>
          <a:p>
            <a:pPr indent="-365760">
              <a:buFont typeface="Wingdings" panose="05000000000000000000" pitchFamily="2" charset="2"/>
              <a:buChar char="§"/>
            </a:pPr>
            <a:r>
              <a:rPr lang="en-US" sz="2800" dirty="0" smtClean="0"/>
              <a:t>Python Language</a:t>
            </a:r>
            <a:endParaRPr lang="en-US" sz="2800" dirty="0" smtClean="0"/>
          </a:p>
          <a:p>
            <a:pPr marL="0" indent="0">
              <a:buNone/>
            </a:pPr>
            <a:endParaRPr lang="en-US" sz="500" dirty="0" smtClean="0"/>
          </a:p>
          <a:p>
            <a:pPr marL="0" indent="0">
              <a:buNone/>
            </a:pPr>
            <a:endParaRPr lang="en-US" sz="500" dirty="0" smtClean="0"/>
          </a:p>
        </p:txBody>
      </p:sp>
      <p:cxnSp>
        <p:nvCxnSpPr>
          <p:cNvPr id="8" name="Straight Connector 7"/>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descr="Image result for caution 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2697" y="1952368"/>
            <a:ext cx="1943740" cy="19437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saltstack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2866768" y="3105665"/>
            <a:ext cx="247135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4006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Use Cases</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1383323" y="1383887"/>
            <a:ext cx="9221787" cy="46626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5760">
              <a:buFont typeface="Wingdings" panose="05000000000000000000" pitchFamily="2" charset="2"/>
              <a:buChar char="§"/>
            </a:pPr>
            <a:r>
              <a:rPr lang="en-US" sz="2800" dirty="0"/>
              <a:t>Initial configuration of </a:t>
            </a:r>
            <a:r>
              <a:rPr lang="en-US" sz="2800" dirty="0" smtClean="0"/>
              <a:t>servers</a:t>
            </a:r>
          </a:p>
          <a:p>
            <a:pPr marL="0" indent="0">
              <a:buNone/>
            </a:pPr>
            <a:endParaRPr lang="en-US" sz="500" dirty="0" smtClean="0"/>
          </a:p>
          <a:p>
            <a:pPr indent="-365760">
              <a:buFont typeface="Wingdings" panose="05000000000000000000" pitchFamily="2" charset="2"/>
              <a:buChar char="§"/>
            </a:pPr>
            <a:r>
              <a:rPr lang="en-US" sz="2800" dirty="0" smtClean="0"/>
              <a:t>Monitoring performance of many servers</a:t>
            </a:r>
          </a:p>
          <a:p>
            <a:pPr marL="0" indent="0">
              <a:buNone/>
            </a:pPr>
            <a:endParaRPr lang="en-US" sz="500" dirty="0" smtClean="0"/>
          </a:p>
          <a:p>
            <a:pPr indent="-365760">
              <a:buFont typeface="Wingdings" panose="05000000000000000000" pitchFamily="2" charset="2"/>
              <a:buChar char="§"/>
            </a:pPr>
            <a:r>
              <a:rPr lang="en-US" sz="2800" dirty="0" smtClean="0"/>
              <a:t>Minimizing </a:t>
            </a:r>
            <a:r>
              <a:rPr lang="en-US" sz="2800" dirty="0"/>
              <a:t>configuration </a:t>
            </a:r>
            <a:r>
              <a:rPr lang="en-US" sz="2800" dirty="0" smtClean="0"/>
              <a:t>drift</a:t>
            </a:r>
            <a:endParaRPr lang="en-US" sz="2800" dirty="0"/>
          </a:p>
          <a:p>
            <a:pPr marL="0" indent="0">
              <a:buNone/>
            </a:pPr>
            <a:endParaRPr lang="en-US" sz="500" dirty="0" smtClean="0"/>
          </a:p>
          <a:p>
            <a:pPr indent="-365760">
              <a:buFont typeface="Wingdings" panose="05000000000000000000" pitchFamily="2" charset="2"/>
              <a:buChar char="§"/>
            </a:pPr>
            <a:r>
              <a:rPr lang="en-US" sz="2800" dirty="0"/>
              <a:t>Spinning up new servers in the Cloud</a:t>
            </a:r>
          </a:p>
          <a:p>
            <a:pPr marL="0" indent="0">
              <a:buNone/>
            </a:pPr>
            <a:endParaRPr lang="en-US" sz="500" dirty="0" smtClean="0"/>
          </a:p>
          <a:p>
            <a:pPr marL="0" indent="0">
              <a:buNone/>
            </a:pPr>
            <a:endParaRPr lang="en-US" sz="2200" dirty="0" smtClean="0"/>
          </a:p>
        </p:txBody>
      </p:sp>
      <p:pic>
        <p:nvPicPr>
          <p:cNvPr id="8"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4800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a:t>Architecture</a:t>
            </a:r>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sp>
        <p:nvSpPr>
          <p:cNvPr id="65" name="Content Placeholder 2"/>
          <p:cNvSpPr txBox="1">
            <a:spLocks/>
          </p:cNvSpPr>
          <p:nvPr/>
        </p:nvSpPr>
        <p:spPr>
          <a:xfrm>
            <a:off x="365372" y="1467542"/>
            <a:ext cx="2821152" cy="50089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b="1" dirty="0" smtClean="0"/>
              <a:t>1. Master-Minion</a:t>
            </a:r>
          </a:p>
        </p:txBody>
      </p:sp>
      <p:sp>
        <p:nvSpPr>
          <p:cNvPr id="66" name="Content Placeholder 2"/>
          <p:cNvSpPr txBox="1">
            <a:spLocks/>
          </p:cNvSpPr>
          <p:nvPr/>
        </p:nvSpPr>
        <p:spPr>
          <a:xfrm>
            <a:off x="4267189" y="1486690"/>
            <a:ext cx="2564888" cy="50089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b="1" dirty="0"/>
              <a:t>2</a:t>
            </a:r>
            <a:r>
              <a:rPr lang="en-US" sz="2400" b="1" dirty="0" smtClean="0"/>
              <a:t>. Salt-SSH</a:t>
            </a:r>
          </a:p>
        </p:txBody>
      </p:sp>
      <p:sp>
        <p:nvSpPr>
          <p:cNvPr id="67" name="Content Placeholder 2"/>
          <p:cNvSpPr txBox="1">
            <a:spLocks/>
          </p:cNvSpPr>
          <p:nvPr/>
        </p:nvSpPr>
        <p:spPr>
          <a:xfrm>
            <a:off x="8750897" y="1511251"/>
            <a:ext cx="2564888" cy="50089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b="1" dirty="0" smtClean="0"/>
              <a:t>3. Masterless</a:t>
            </a:r>
          </a:p>
        </p:txBody>
      </p:sp>
      <p:pic>
        <p:nvPicPr>
          <p:cNvPr id="40"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Arrow Connector 42"/>
          <p:cNvCxnSpPr/>
          <p:nvPr/>
        </p:nvCxnSpPr>
        <p:spPr>
          <a:xfrm flipH="1">
            <a:off x="1156005" y="3194442"/>
            <a:ext cx="454635" cy="7257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867154" y="3000175"/>
            <a:ext cx="544220" cy="872584"/>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2001993" y="3194442"/>
            <a:ext cx="485458" cy="7257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flipV="1">
            <a:off x="2191402" y="3023080"/>
            <a:ext cx="540445" cy="849679"/>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1288598" y="2009972"/>
            <a:ext cx="1070739" cy="1114902"/>
            <a:chOff x="1258935" y="1677415"/>
            <a:chExt cx="1070739" cy="1114902"/>
          </a:xfrm>
        </p:grpSpPr>
        <p:pic>
          <p:nvPicPr>
            <p:cNvPr id="7" name="Shape 105" descr="http://icons.iconarchive.com/icons/tpdkdesign.net/refresh-cl/256/Hardware-My-Computer-3-icon.png"/>
            <p:cNvPicPr preferRelativeResize="0"/>
            <p:nvPr/>
          </p:nvPicPr>
          <p:blipFill rotWithShape="1">
            <a:blip r:embed="rId3">
              <a:alphaModFix/>
            </a:blip>
            <a:srcRect/>
            <a:stretch/>
          </p:blipFill>
          <p:spPr>
            <a:xfrm>
              <a:off x="1383323" y="1947732"/>
              <a:ext cx="946351" cy="844585"/>
            </a:xfrm>
            <a:prstGeom prst="rect">
              <a:avLst/>
            </a:prstGeom>
            <a:noFill/>
            <a:ln>
              <a:noFill/>
            </a:ln>
          </p:spPr>
        </p:pic>
        <p:pic>
          <p:nvPicPr>
            <p:cNvPr id="2052" name="Picture 4" descr="Image result for crown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581080" flipH="1">
              <a:off x="1258935" y="1677415"/>
              <a:ext cx="625860" cy="481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642432" y="3991506"/>
            <a:ext cx="1178961" cy="924639"/>
            <a:chOff x="612769" y="3658949"/>
            <a:chExt cx="1178961" cy="924639"/>
          </a:xfrm>
        </p:grpSpPr>
        <p:pic>
          <p:nvPicPr>
            <p:cNvPr id="41" name="Shape 105" descr="http://icons.iconarchive.com/icons/tpdkdesign.net/refresh-cl/256/Hardware-My-Computer-3-icon.png"/>
            <p:cNvPicPr preferRelativeResize="0"/>
            <p:nvPr/>
          </p:nvPicPr>
          <p:blipFill rotWithShape="1">
            <a:blip r:embed="rId3">
              <a:alphaModFix/>
            </a:blip>
            <a:srcRect/>
            <a:stretch/>
          </p:blipFill>
          <p:spPr>
            <a:xfrm>
              <a:off x="612769" y="3658949"/>
              <a:ext cx="946351" cy="844585"/>
            </a:xfrm>
            <a:prstGeom prst="rect">
              <a:avLst/>
            </a:prstGeom>
            <a:noFill/>
            <a:ln>
              <a:noFill/>
            </a:ln>
          </p:spPr>
        </p:pic>
        <p:pic>
          <p:nvPicPr>
            <p:cNvPr id="2054" name="Picture 6" descr="Image result for mini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7222" y="3798705"/>
              <a:ext cx="724508" cy="784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p:cNvGrpSpPr/>
          <p:nvPr/>
        </p:nvGrpSpPr>
        <p:grpSpPr>
          <a:xfrm>
            <a:off x="2212411" y="3991506"/>
            <a:ext cx="1197683" cy="924639"/>
            <a:chOff x="2182748" y="3658949"/>
            <a:chExt cx="1197683" cy="924639"/>
          </a:xfrm>
        </p:grpSpPr>
        <p:pic>
          <p:nvPicPr>
            <p:cNvPr id="42" name="Shape 105" descr="http://icons.iconarchive.com/icons/tpdkdesign.net/refresh-cl/256/Hardware-My-Computer-3-icon.png"/>
            <p:cNvPicPr preferRelativeResize="0"/>
            <p:nvPr/>
          </p:nvPicPr>
          <p:blipFill rotWithShape="1">
            <a:blip r:embed="rId3">
              <a:alphaModFix/>
            </a:blip>
            <a:srcRect/>
            <a:stretch/>
          </p:blipFill>
          <p:spPr>
            <a:xfrm>
              <a:off x="2182748" y="3658949"/>
              <a:ext cx="946351" cy="844585"/>
            </a:xfrm>
            <a:prstGeom prst="rect">
              <a:avLst/>
            </a:prstGeom>
            <a:noFill/>
            <a:ln>
              <a:noFill/>
            </a:ln>
          </p:spPr>
        </p:pic>
        <p:pic>
          <p:nvPicPr>
            <p:cNvPr id="68" name="Picture 6" descr="Image result for mini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923" y="3798705"/>
              <a:ext cx="724508" cy="78488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9" name="Straight Arrow Connector 68"/>
          <p:cNvCxnSpPr/>
          <p:nvPr/>
        </p:nvCxnSpPr>
        <p:spPr>
          <a:xfrm flipH="1">
            <a:off x="5094998" y="3265780"/>
            <a:ext cx="454635" cy="7257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4806147" y="3071513"/>
            <a:ext cx="544220" cy="872584"/>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5940986" y="3265780"/>
            <a:ext cx="485458" cy="7257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flipV="1">
            <a:off x="6130395" y="3094418"/>
            <a:ext cx="540445" cy="849679"/>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5227591" y="2081310"/>
            <a:ext cx="1070739" cy="1114902"/>
            <a:chOff x="1258935" y="1677415"/>
            <a:chExt cx="1070739" cy="1114902"/>
          </a:xfrm>
        </p:grpSpPr>
        <p:pic>
          <p:nvPicPr>
            <p:cNvPr id="76" name="Shape 105" descr="http://icons.iconarchive.com/icons/tpdkdesign.net/refresh-cl/256/Hardware-My-Computer-3-icon.png"/>
            <p:cNvPicPr preferRelativeResize="0"/>
            <p:nvPr/>
          </p:nvPicPr>
          <p:blipFill rotWithShape="1">
            <a:blip r:embed="rId3">
              <a:alphaModFix/>
            </a:blip>
            <a:srcRect/>
            <a:stretch/>
          </p:blipFill>
          <p:spPr>
            <a:xfrm>
              <a:off x="1383323" y="1947732"/>
              <a:ext cx="946351" cy="844585"/>
            </a:xfrm>
            <a:prstGeom prst="rect">
              <a:avLst/>
            </a:prstGeom>
            <a:noFill/>
            <a:ln>
              <a:noFill/>
            </a:ln>
          </p:spPr>
        </p:pic>
        <p:pic>
          <p:nvPicPr>
            <p:cNvPr id="77" name="Picture 4" descr="Image result for crown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581080" flipH="1">
              <a:off x="1258935" y="1677415"/>
              <a:ext cx="625860" cy="481995"/>
            </a:xfrm>
            <a:prstGeom prst="rect">
              <a:avLst/>
            </a:prstGeom>
            <a:noFill/>
            <a:extLst>
              <a:ext uri="{909E8E84-426E-40DD-AFC4-6F175D3DCCD1}">
                <a14:hiddenFill xmlns:a14="http://schemas.microsoft.com/office/drawing/2010/main">
                  <a:solidFill>
                    <a:srgbClr val="FFFFFF"/>
                  </a:solidFill>
                </a14:hiddenFill>
              </a:ext>
            </a:extLst>
          </p:spPr>
        </p:pic>
      </p:grpSp>
      <p:pic>
        <p:nvPicPr>
          <p:cNvPr id="80" name="Shape 105" descr="http://icons.iconarchive.com/icons/tpdkdesign.net/refresh-cl/256/Hardware-My-Computer-3-icon.png"/>
          <p:cNvPicPr preferRelativeResize="0"/>
          <p:nvPr/>
        </p:nvPicPr>
        <p:blipFill rotWithShape="1">
          <a:blip r:embed="rId3">
            <a:alphaModFix/>
          </a:blip>
          <a:srcRect/>
          <a:stretch/>
        </p:blipFill>
        <p:spPr>
          <a:xfrm>
            <a:off x="4581425" y="4062844"/>
            <a:ext cx="946351" cy="844585"/>
          </a:xfrm>
          <a:prstGeom prst="rect">
            <a:avLst/>
          </a:prstGeom>
          <a:noFill/>
          <a:ln>
            <a:noFill/>
          </a:ln>
        </p:spPr>
      </p:pic>
      <p:pic>
        <p:nvPicPr>
          <p:cNvPr id="83" name="Shape 105" descr="http://icons.iconarchive.com/icons/tpdkdesign.net/refresh-cl/256/Hardware-My-Computer-3-icon.png"/>
          <p:cNvPicPr preferRelativeResize="0"/>
          <p:nvPr/>
        </p:nvPicPr>
        <p:blipFill rotWithShape="1">
          <a:blip r:embed="rId3">
            <a:alphaModFix/>
          </a:blip>
          <a:srcRect/>
          <a:stretch/>
        </p:blipFill>
        <p:spPr>
          <a:xfrm>
            <a:off x="6151404" y="4062844"/>
            <a:ext cx="946351" cy="844585"/>
          </a:xfrm>
          <a:prstGeom prst="rect">
            <a:avLst/>
          </a:prstGeom>
          <a:noFill/>
          <a:ln>
            <a:noFill/>
          </a:ln>
        </p:spPr>
      </p:pic>
      <p:grpSp>
        <p:nvGrpSpPr>
          <p:cNvPr id="85" name="Group 84"/>
          <p:cNvGrpSpPr/>
          <p:nvPr/>
        </p:nvGrpSpPr>
        <p:grpSpPr>
          <a:xfrm>
            <a:off x="8750897" y="2949349"/>
            <a:ext cx="1178961" cy="924639"/>
            <a:chOff x="612769" y="3658949"/>
            <a:chExt cx="1178961" cy="924639"/>
          </a:xfrm>
        </p:grpSpPr>
        <p:pic>
          <p:nvPicPr>
            <p:cNvPr id="86" name="Shape 105" descr="http://icons.iconarchive.com/icons/tpdkdesign.net/refresh-cl/256/Hardware-My-Computer-3-icon.png"/>
            <p:cNvPicPr preferRelativeResize="0"/>
            <p:nvPr/>
          </p:nvPicPr>
          <p:blipFill rotWithShape="1">
            <a:blip r:embed="rId3">
              <a:alphaModFix/>
            </a:blip>
            <a:srcRect/>
            <a:stretch/>
          </p:blipFill>
          <p:spPr>
            <a:xfrm>
              <a:off x="612769" y="3658949"/>
              <a:ext cx="946351" cy="844585"/>
            </a:xfrm>
            <a:prstGeom prst="rect">
              <a:avLst/>
            </a:prstGeom>
            <a:noFill/>
            <a:ln>
              <a:noFill/>
            </a:ln>
          </p:spPr>
        </p:pic>
        <p:pic>
          <p:nvPicPr>
            <p:cNvPr id="87" name="Picture 6" descr="Image result for mini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7222" y="3798705"/>
              <a:ext cx="724508" cy="784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p:cNvGrpSpPr/>
          <p:nvPr/>
        </p:nvGrpSpPr>
        <p:grpSpPr>
          <a:xfrm>
            <a:off x="10331682" y="2949349"/>
            <a:ext cx="1197683" cy="924639"/>
            <a:chOff x="2182748" y="3658949"/>
            <a:chExt cx="1197683" cy="924639"/>
          </a:xfrm>
        </p:grpSpPr>
        <p:pic>
          <p:nvPicPr>
            <p:cNvPr id="89" name="Shape 105" descr="http://icons.iconarchive.com/icons/tpdkdesign.net/refresh-cl/256/Hardware-My-Computer-3-icon.png"/>
            <p:cNvPicPr preferRelativeResize="0"/>
            <p:nvPr/>
          </p:nvPicPr>
          <p:blipFill rotWithShape="1">
            <a:blip r:embed="rId3">
              <a:alphaModFix/>
            </a:blip>
            <a:srcRect/>
            <a:stretch/>
          </p:blipFill>
          <p:spPr>
            <a:xfrm>
              <a:off x="2182748" y="3658949"/>
              <a:ext cx="946351" cy="844585"/>
            </a:xfrm>
            <a:prstGeom prst="rect">
              <a:avLst/>
            </a:prstGeom>
            <a:noFill/>
            <a:ln>
              <a:noFill/>
            </a:ln>
          </p:spPr>
        </p:pic>
        <p:pic>
          <p:nvPicPr>
            <p:cNvPr id="90" name="Picture 6" descr="Image result for mini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923" y="3798705"/>
              <a:ext cx="724508" cy="784883"/>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Curved Down Arrow 49"/>
          <p:cNvSpPr/>
          <p:nvPr/>
        </p:nvSpPr>
        <p:spPr>
          <a:xfrm>
            <a:off x="8907628" y="2662709"/>
            <a:ext cx="699111" cy="25850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Curved Down Arrow 90"/>
          <p:cNvSpPr/>
          <p:nvPr/>
        </p:nvSpPr>
        <p:spPr>
          <a:xfrm rot="10800000">
            <a:off x="8907628" y="3804341"/>
            <a:ext cx="699111" cy="258503"/>
          </a:xfrm>
          <a:prstGeom prst="curvedDownArrow">
            <a:avLst/>
          </a:prstGeom>
          <a:solidFill>
            <a:srgbClr val="00B0F0"/>
          </a:solidFill>
          <a:ln>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Curved Down Arrow 91"/>
          <p:cNvSpPr/>
          <p:nvPr/>
        </p:nvSpPr>
        <p:spPr>
          <a:xfrm>
            <a:off x="10504045" y="2662709"/>
            <a:ext cx="699111" cy="25850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Curved Down Arrow 92"/>
          <p:cNvSpPr/>
          <p:nvPr/>
        </p:nvSpPr>
        <p:spPr>
          <a:xfrm rot="10800000">
            <a:off x="10504045" y="3804341"/>
            <a:ext cx="699111" cy="258503"/>
          </a:xfrm>
          <a:prstGeom prst="curvedDownArrow">
            <a:avLst/>
          </a:prstGeom>
          <a:solidFill>
            <a:srgbClr val="00B0F0"/>
          </a:solidFill>
          <a:ln>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TextBox 50"/>
          <p:cNvSpPr txBox="1"/>
          <p:nvPr/>
        </p:nvSpPr>
        <p:spPr>
          <a:xfrm>
            <a:off x="642432" y="5200402"/>
            <a:ext cx="3303951"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Fast and Powerful</a:t>
            </a:r>
          </a:p>
          <a:p>
            <a:pPr marL="285750" indent="-285750">
              <a:buFont typeface="Arial" panose="020B0604020202020204" pitchFamily="34" charset="0"/>
              <a:buChar char="•"/>
            </a:pPr>
            <a:r>
              <a:rPr lang="en-US" dirty="0" smtClean="0"/>
              <a:t>… But More Maintenance</a:t>
            </a:r>
            <a:endParaRPr lang="en-US" dirty="0"/>
          </a:p>
        </p:txBody>
      </p:sp>
      <p:sp>
        <p:nvSpPr>
          <p:cNvPr id="94" name="TextBox 93"/>
          <p:cNvSpPr txBox="1"/>
          <p:nvPr/>
        </p:nvSpPr>
        <p:spPr>
          <a:xfrm>
            <a:off x="4569701" y="5200402"/>
            <a:ext cx="3303951"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Lower Maintenance</a:t>
            </a:r>
          </a:p>
          <a:p>
            <a:pPr marL="285750" indent="-285750">
              <a:buFont typeface="Arial" panose="020B0604020202020204" pitchFamily="34" charset="0"/>
              <a:buChar char="•"/>
            </a:pPr>
            <a:r>
              <a:rPr lang="en-US" dirty="0" smtClean="0"/>
              <a:t>… But Slower Performance</a:t>
            </a:r>
            <a:endParaRPr lang="en-US" dirty="0"/>
          </a:p>
        </p:txBody>
      </p:sp>
      <p:sp>
        <p:nvSpPr>
          <p:cNvPr id="95" name="TextBox 94"/>
          <p:cNvSpPr txBox="1"/>
          <p:nvPr/>
        </p:nvSpPr>
        <p:spPr>
          <a:xfrm>
            <a:off x="8750897" y="5205606"/>
            <a:ext cx="3303951"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No Need For Coordination</a:t>
            </a:r>
            <a:endParaRPr lang="en-US" dirty="0" smtClean="0"/>
          </a:p>
          <a:p>
            <a:pPr marL="285750" indent="-285750">
              <a:buFont typeface="Arial" panose="020B0604020202020204" pitchFamily="34" charset="0"/>
              <a:buChar char="•"/>
            </a:pPr>
            <a:r>
              <a:rPr lang="en-US" dirty="0" smtClean="0"/>
              <a:t>… But No Way to Coordinate</a:t>
            </a:r>
            <a:endParaRPr lang="en-US" dirty="0"/>
          </a:p>
        </p:txBody>
      </p:sp>
      <p:sp>
        <p:nvSpPr>
          <p:cNvPr id="96" name="TextBox 95"/>
          <p:cNvSpPr txBox="1"/>
          <p:nvPr/>
        </p:nvSpPr>
        <p:spPr>
          <a:xfrm>
            <a:off x="61699" y="3115785"/>
            <a:ext cx="1156539" cy="369332"/>
          </a:xfrm>
          <a:prstGeom prst="rect">
            <a:avLst/>
          </a:prstGeom>
          <a:noFill/>
        </p:spPr>
        <p:txBody>
          <a:bodyPr wrap="square" rtlCol="0">
            <a:spAutoFit/>
          </a:bodyPr>
          <a:lstStyle/>
          <a:p>
            <a:pPr algn="ctr"/>
            <a:r>
              <a:rPr lang="en-US" b="1" i="1" dirty="0" smtClean="0"/>
              <a:t>0MQ</a:t>
            </a:r>
            <a:endParaRPr lang="en-US" b="1" i="1" dirty="0"/>
          </a:p>
        </p:txBody>
      </p:sp>
      <p:sp>
        <p:nvSpPr>
          <p:cNvPr id="97" name="TextBox 96"/>
          <p:cNvSpPr txBox="1"/>
          <p:nvPr/>
        </p:nvSpPr>
        <p:spPr>
          <a:xfrm>
            <a:off x="3921718" y="3115785"/>
            <a:ext cx="1156539" cy="369332"/>
          </a:xfrm>
          <a:prstGeom prst="rect">
            <a:avLst/>
          </a:prstGeom>
          <a:noFill/>
        </p:spPr>
        <p:txBody>
          <a:bodyPr wrap="square" rtlCol="0">
            <a:spAutoFit/>
          </a:bodyPr>
          <a:lstStyle/>
          <a:p>
            <a:pPr algn="ctr"/>
            <a:r>
              <a:rPr lang="en-US" b="1" i="1" dirty="0" smtClean="0"/>
              <a:t>SSH</a:t>
            </a:r>
            <a:endParaRPr lang="en-US" b="1" i="1" dirty="0"/>
          </a:p>
        </p:txBody>
      </p:sp>
      <p:sp>
        <p:nvSpPr>
          <p:cNvPr id="98" name="TextBox 97"/>
          <p:cNvSpPr txBox="1"/>
          <p:nvPr/>
        </p:nvSpPr>
        <p:spPr>
          <a:xfrm>
            <a:off x="7636215" y="3151744"/>
            <a:ext cx="1156539" cy="369332"/>
          </a:xfrm>
          <a:prstGeom prst="rect">
            <a:avLst/>
          </a:prstGeom>
          <a:noFill/>
        </p:spPr>
        <p:txBody>
          <a:bodyPr wrap="square" rtlCol="0">
            <a:spAutoFit/>
          </a:bodyPr>
          <a:lstStyle/>
          <a:p>
            <a:pPr algn="ctr"/>
            <a:r>
              <a:rPr lang="en-US" b="1" i="1" dirty="0" smtClean="0"/>
              <a:t>Salt-Call</a:t>
            </a:r>
            <a:endParaRPr lang="en-US" b="1" i="1" dirty="0"/>
          </a:p>
        </p:txBody>
      </p:sp>
    </p:spTree>
    <p:extLst>
      <p:ext uri="{BB962C8B-B14F-4D97-AF65-F5344CB8AC3E}">
        <p14:creationId xmlns:p14="http://schemas.microsoft.com/office/powerpoint/2010/main" val="13213797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Beginning Terms</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40"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sp>
        <p:nvSpPr>
          <p:cNvPr id="41" name="Content Placeholder 2"/>
          <p:cNvSpPr txBox="1">
            <a:spLocks/>
          </p:cNvSpPr>
          <p:nvPr/>
        </p:nvSpPr>
        <p:spPr>
          <a:xfrm>
            <a:off x="1383323" y="1281723"/>
            <a:ext cx="4337539" cy="270838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Aft>
                <a:spcPts val="0"/>
              </a:spcAft>
            </a:pPr>
            <a:r>
              <a:rPr lang="en-US" b="1" u="sng" dirty="0" smtClean="0">
                <a:solidFill>
                  <a:srgbClr val="00B0F0"/>
                </a:solidFill>
              </a:rPr>
              <a:t>Master</a:t>
            </a:r>
          </a:p>
          <a:p>
            <a:pPr>
              <a:spcBef>
                <a:spcPts val="0"/>
              </a:spcBef>
            </a:pPr>
            <a:r>
              <a:rPr lang="en-US" dirty="0" smtClean="0"/>
              <a:t>Machine that sends out commands to Minions</a:t>
            </a:r>
          </a:p>
          <a:p>
            <a:pPr>
              <a:spcAft>
                <a:spcPts val="0"/>
              </a:spcAft>
            </a:pPr>
            <a:endParaRPr lang="en-US" sz="500" b="1" u="sng" dirty="0" smtClean="0">
              <a:solidFill>
                <a:srgbClr val="00B0F0"/>
              </a:solidFill>
            </a:endParaRPr>
          </a:p>
          <a:p>
            <a:pPr>
              <a:spcAft>
                <a:spcPts val="0"/>
              </a:spcAft>
            </a:pPr>
            <a:r>
              <a:rPr lang="en-US" b="1" u="sng" dirty="0" smtClean="0">
                <a:solidFill>
                  <a:srgbClr val="00B0F0"/>
                </a:solidFill>
              </a:rPr>
              <a:t>Minions</a:t>
            </a:r>
            <a:endParaRPr lang="en-US" b="1" u="sng" dirty="0">
              <a:solidFill>
                <a:srgbClr val="00B0F0"/>
              </a:solidFill>
            </a:endParaRPr>
          </a:p>
          <a:p>
            <a:pPr>
              <a:spcBef>
                <a:spcPts val="0"/>
              </a:spcBef>
            </a:pPr>
            <a:r>
              <a:rPr lang="en-US" dirty="0" smtClean="0"/>
              <a:t>Machines that receive commands from the Master</a:t>
            </a:r>
            <a:endParaRPr lang="en-US" dirty="0"/>
          </a:p>
          <a:p>
            <a:endParaRPr lang="en-US" dirty="0"/>
          </a:p>
        </p:txBody>
      </p:sp>
      <p:sp>
        <p:nvSpPr>
          <p:cNvPr id="9" name="Content Placeholder 2"/>
          <p:cNvSpPr txBox="1">
            <a:spLocks/>
          </p:cNvSpPr>
          <p:nvPr/>
        </p:nvSpPr>
        <p:spPr>
          <a:xfrm>
            <a:off x="1383323" y="3615882"/>
            <a:ext cx="4337539" cy="266616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Aft>
                <a:spcPts val="0"/>
              </a:spcAft>
            </a:pPr>
            <a:r>
              <a:rPr lang="en-US" b="1" u="sng" dirty="0" smtClean="0">
                <a:solidFill>
                  <a:srgbClr val="00B0F0"/>
                </a:solidFill>
              </a:rPr>
              <a:t>Targeting</a:t>
            </a:r>
          </a:p>
          <a:p>
            <a:pPr>
              <a:spcBef>
                <a:spcPts val="0"/>
              </a:spcBef>
            </a:pPr>
            <a:r>
              <a:rPr lang="en-US" dirty="0" smtClean="0"/>
              <a:t>How the Master dictates which Minions are affected by a command</a:t>
            </a:r>
          </a:p>
          <a:p>
            <a:pPr>
              <a:spcBef>
                <a:spcPts val="0"/>
              </a:spcBef>
            </a:pPr>
            <a:endParaRPr lang="en-US" sz="800" dirty="0"/>
          </a:p>
          <a:p>
            <a:pPr marL="274320">
              <a:spcBef>
                <a:spcPts val="0"/>
              </a:spcBef>
            </a:pPr>
            <a:r>
              <a:rPr lang="en-US" b="1" i="1" dirty="0" smtClean="0">
                <a:solidFill>
                  <a:srgbClr val="00B0F0"/>
                </a:solidFill>
              </a:rPr>
              <a:t>Options:</a:t>
            </a:r>
          </a:p>
          <a:p>
            <a:pPr marL="274320">
              <a:spcBef>
                <a:spcPts val="0"/>
              </a:spcBef>
            </a:pPr>
            <a:r>
              <a:rPr lang="en-US" dirty="0" smtClean="0"/>
              <a:t>- Glob (‘*’)</a:t>
            </a:r>
          </a:p>
          <a:p>
            <a:pPr marL="274320">
              <a:spcBef>
                <a:spcPts val="0"/>
              </a:spcBef>
            </a:pPr>
            <a:r>
              <a:rPr lang="en-US" dirty="0" smtClean="0"/>
              <a:t>- List (minion1, minion2)</a:t>
            </a:r>
          </a:p>
          <a:p>
            <a:pPr marL="274320">
              <a:spcBef>
                <a:spcPts val="0"/>
              </a:spcBef>
            </a:pPr>
            <a:r>
              <a:rPr lang="en-US" dirty="0" smtClean="0"/>
              <a:t>- Nodegroup (webserver)</a:t>
            </a:r>
          </a:p>
          <a:p>
            <a:pPr marL="274320">
              <a:spcBef>
                <a:spcPts val="0"/>
              </a:spcBef>
            </a:pPr>
            <a:r>
              <a:rPr lang="en-US" dirty="0" smtClean="0"/>
              <a:t>- Grain (OS = Windows)</a:t>
            </a:r>
          </a:p>
          <a:p>
            <a:endParaRPr lang="en-US" dirty="0"/>
          </a:p>
        </p:txBody>
      </p:sp>
      <p:sp>
        <p:nvSpPr>
          <p:cNvPr id="10" name="Content Placeholder 2"/>
          <p:cNvSpPr txBox="1">
            <a:spLocks/>
          </p:cNvSpPr>
          <p:nvPr/>
        </p:nvSpPr>
        <p:spPr>
          <a:xfrm>
            <a:off x="6353907" y="1281722"/>
            <a:ext cx="4544752" cy="483075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Aft>
                <a:spcPts val="0"/>
              </a:spcAft>
            </a:pPr>
            <a:r>
              <a:rPr lang="en-US" b="1" u="sng" dirty="0" smtClean="0">
                <a:solidFill>
                  <a:srgbClr val="00B0F0"/>
                </a:solidFill>
              </a:rPr>
              <a:t>Modules (and Functions)</a:t>
            </a:r>
            <a:endParaRPr lang="en-US" b="1" u="sng" dirty="0">
              <a:solidFill>
                <a:srgbClr val="00B0F0"/>
              </a:solidFill>
            </a:endParaRPr>
          </a:p>
          <a:p>
            <a:pPr>
              <a:spcBef>
                <a:spcPts val="0"/>
              </a:spcBef>
            </a:pPr>
            <a:r>
              <a:rPr lang="en-US" dirty="0" smtClean="0"/>
              <a:t>Built-in Salt Functionality</a:t>
            </a:r>
            <a:endParaRPr lang="en-US" dirty="0"/>
          </a:p>
          <a:p>
            <a:pPr>
              <a:spcAft>
                <a:spcPts val="0"/>
              </a:spcAft>
            </a:pPr>
            <a:endParaRPr lang="en-US" sz="500" b="1" u="sng" dirty="0" smtClean="0">
              <a:solidFill>
                <a:srgbClr val="00B0F0"/>
              </a:solidFill>
            </a:endParaRPr>
          </a:p>
          <a:p>
            <a:pPr>
              <a:spcAft>
                <a:spcPts val="0"/>
              </a:spcAft>
            </a:pPr>
            <a:r>
              <a:rPr lang="en-US" b="1" u="sng" dirty="0" smtClean="0">
                <a:solidFill>
                  <a:srgbClr val="00B0F0"/>
                </a:solidFill>
              </a:rPr>
              <a:t>Grains</a:t>
            </a:r>
            <a:endParaRPr lang="en-US" b="1" u="sng" dirty="0">
              <a:solidFill>
                <a:srgbClr val="00B0F0"/>
              </a:solidFill>
            </a:endParaRPr>
          </a:p>
          <a:p>
            <a:pPr>
              <a:spcBef>
                <a:spcPts val="0"/>
              </a:spcBef>
            </a:pPr>
            <a:r>
              <a:rPr lang="en-US" dirty="0" smtClean="0"/>
              <a:t>Static information about </a:t>
            </a:r>
            <a:r>
              <a:rPr lang="en-US" dirty="0" smtClean="0"/>
              <a:t>Minions</a:t>
            </a:r>
          </a:p>
          <a:p>
            <a:pPr lvl="2">
              <a:spcBef>
                <a:spcPts val="0"/>
              </a:spcBef>
            </a:pPr>
            <a:r>
              <a:rPr lang="en-US" sz="1800" i="1" dirty="0" smtClean="0"/>
              <a:t>Information</a:t>
            </a:r>
            <a:r>
              <a:rPr lang="en-US" sz="1800" i="1" dirty="0" smtClean="0"/>
              <a:t> Exists on each Minion</a:t>
            </a:r>
            <a:endParaRPr lang="en-US" sz="1800" i="1" dirty="0"/>
          </a:p>
          <a:p>
            <a:pPr>
              <a:spcAft>
                <a:spcPts val="0"/>
              </a:spcAft>
            </a:pPr>
            <a:endParaRPr lang="en-US" sz="500" b="1" u="sng" dirty="0" smtClean="0">
              <a:solidFill>
                <a:srgbClr val="00B0F0"/>
              </a:solidFill>
            </a:endParaRPr>
          </a:p>
          <a:p>
            <a:pPr>
              <a:spcAft>
                <a:spcPts val="0"/>
              </a:spcAft>
            </a:pPr>
            <a:r>
              <a:rPr lang="en-US" b="1" u="sng" dirty="0" smtClean="0">
                <a:solidFill>
                  <a:srgbClr val="00B0F0"/>
                </a:solidFill>
              </a:rPr>
              <a:t>States</a:t>
            </a:r>
            <a:endParaRPr lang="en-US" b="1" u="sng" dirty="0">
              <a:solidFill>
                <a:srgbClr val="00B0F0"/>
              </a:solidFill>
            </a:endParaRPr>
          </a:p>
          <a:p>
            <a:pPr>
              <a:spcBef>
                <a:spcPts val="0"/>
              </a:spcBef>
            </a:pPr>
            <a:r>
              <a:rPr lang="en-US" dirty="0"/>
              <a:t>Declaration of the desired state of the system (Chef Recipes; Ansible Playbooks)</a:t>
            </a:r>
          </a:p>
          <a:p>
            <a:pPr>
              <a:spcAft>
                <a:spcPts val="0"/>
              </a:spcAft>
            </a:pPr>
            <a:endParaRPr lang="en-US" sz="500" b="1" u="sng" dirty="0" smtClean="0">
              <a:solidFill>
                <a:srgbClr val="00B0F0"/>
              </a:solidFill>
            </a:endParaRPr>
          </a:p>
          <a:p>
            <a:pPr>
              <a:spcAft>
                <a:spcPts val="0"/>
              </a:spcAft>
            </a:pPr>
            <a:r>
              <a:rPr lang="en-US" b="1" u="sng" dirty="0" smtClean="0">
                <a:solidFill>
                  <a:srgbClr val="00B0F0"/>
                </a:solidFill>
              </a:rPr>
              <a:t>Pillars</a:t>
            </a:r>
            <a:endParaRPr lang="en-US" b="1" u="sng" dirty="0">
              <a:solidFill>
                <a:srgbClr val="00B0F0"/>
              </a:solidFill>
            </a:endParaRPr>
          </a:p>
          <a:p>
            <a:pPr>
              <a:spcBef>
                <a:spcPts val="0"/>
              </a:spcBef>
            </a:pPr>
            <a:r>
              <a:rPr lang="en-US" dirty="0" smtClean="0"/>
              <a:t>Secured, user-defined data on the Master… and assigned to Minions</a:t>
            </a:r>
          </a:p>
          <a:p>
            <a:pPr>
              <a:spcBef>
                <a:spcPts val="0"/>
              </a:spcBef>
            </a:pPr>
            <a:endParaRPr lang="en-US" dirty="0"/>
          </a:p>
          <a:p>
            <a:pPr>
              <a:spcBef>
                <a:spcPts val="0"/>
              </a:spcBef>
            </a:pPr>
            <a:endParaRPr lang="en-US" dirty="0"/>
          </a:p>
          <a:p>
            <a:endParaRPr lang="en-US" dirty="0"/>
          </a:p>
        </p:txBody>
      </p:sp>
    </p:spTree>
    <p:extLst>
      <p:ext uri="{BB962C8B-B14F-4D97-AF65-F5344CB8AC3E}">
        <p14:creationId xmlns:p14="http://schemas.microsoft.com/office/powerpoint/2010/main" val="32494821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a:off x="2720994" y="3124874"/>
            <a:ext cx="4380554" cy="100828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Execution Modules</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sp>
        <p:nvSpPr>
          <p:cNvPr id="65" name="Content Placeholder 2"/>
          <p:cNvSpPr txBox="1">
            <a:spLocks/>
          </p:cNvSpPr>
          <p:nvPr/>
        </p:nvSpPr>
        <p:spPr>
          <a:xfrm>
            <a:off x="3536489" y="3387747"/>
            <a:ext cx="2450654" cy="483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b="1" i="1" dirty="0">
                <a:solidFill>
                  <a:schemeClr val="bg1"/>
                </a:solidFill>
              </a:rPr>
              <a:t>s</a:t>
            </a:r>
            <a:r>
              <a:rPr lang="en-US" sz="2400" b="1" i="1" dirty="0" smtClean="0">
                <a:solidFill>
                  <a:schemeClr val="bg1"/>
                </a:solidFill>
              </a:rPr>
              <a:t>alt ‘*’ test.ping</a:t>
            </a:r>
          </a:p>
        </p:txBody>
      </p:sp>
      <p:pic>
        <p:nvPicPr>
          <p:cNvPr id="40"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1469123" y="2913665"/>
            <a:ext cx="1070739" cy="1114902"/>
            <a:chOff x="1258935" y="1677415"/>
            <a:chExt cx="1070739" cy="1114902"/>
          </a:xfrm>
        </p:grpSpPr>
        <p:pic>
          <p:nvPicPr>
            <p:cNvPr id="7" name="Shape 105" descr="http://icons.iconarchive.com/icons/tpdkdesign.net/refresh-cl/256/Hardware-My-Computer-3-icon.png"/>
            <p:cNvPicPr preferRelativeResize="0"/>
            <p:nvPr/>
          </p:nvPicPr>
          <p:blipFill rotWithShape="1">
            <a:blip r:embed="rId3">
              <a:alphaModFix/>
            </a:blip>
            <a:srcRect/>
            <a:stretch/>
          </p:blipFill>
          <p:spPr>
            <a:xfrm>
              <a:off x="1383323" y="1947732"/>
              <a:ext cx="946351" cy="844585"/>
            </a:xfrm>
            <a:prstGeom prst="rect">
              <a:avLst/>
            </a:prstGeom>
            <a:noFill/>
            <a:ln>
              <a:noFill/>
            </a:ln>
          </p:spPr>
        </p:pic>
        <p:pic>
          <p:nvPicPr>
            <p:cNvPr id="2052" name="Picture 4" descr="Image result for crown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581080" flipH="1">
              <a:off x="1258935" y="1677415"/>
              <a:ext cx="625860" cy="481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7120269" y="5260846"/>
            <a:ext cx="1178961" cy="924639"/>
            <a:chOff x="612769" y="3658949"/>
            <a:chExt cx="1178961" cy="924639"/>
          </a:xfrm>
        </p:grpSpPr>
        <p:pic>
          <p:nvPicPr>
            <p:cNvPr id="41" name="Shape 105" descr="http://icons.iconarchive.com/icons/tpdkdesign.net/refresh-cl/256/Hardware-My-Computer-3-icon.png"/>
            <p:cNvPicPr preferRelativeResize="0"/>
            <p:nvPr/>
          </p:nvPicPr>
          <p:blipFill rotWithShape="1">
            <a:blip r:embed="rId3">
              <a:alphaModFix/>
            </a:blip>
            <a:srcRect/>
            <a:stretch/>
          </p:blipFill>
          <p:spPr>
            <a:xfrm>
              <a:off x="612769" y="3658949"/>
              <a:ext cx="946351" cy="844585"/>
            </a:xfrm>
            <a:prstGeom prst="rect">
              <a:avLst/>
            </a:prstGeom>
            <a:noFill/>
            <a:ln>
              <a:noFill/>
            </a:ln>
          </p:spPr>
        </p:pic>
        <p:pic>
          <p:nvPicPr>
            <p:cNvPr id="2054" name="Picture 6" descr="Image result for mini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7222" y="3798705"/>
              <a:ext cx="724508" cy="784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p:cNvGrpSpPr/>
          <p:nvPr/>
        </p:nvGrpSpPr>
        <p:grpSpPr>
          <a:xfrm>
            <a:off x="7161693" y="4133164"/>
            <a:ext cx="1197683" cy="924639"/>
            <a:chOff x="2182748" y="3658949"/>
            <a:chExt cx="1197683" cy="924639"/>
          </a:xfrm>
        </p:grpSpPr>
        <p:pic>
          <p:nvPicPr>
            <p:cNvPr id="42" name="Shape 105" descr="http://icons.iconarchive.com/icons/tpdkdesign.net/refresh-cl/256/Hardware-My-Computer-3-icon.png"/>
            <p:cNvPicPr preferRelativeResize="0"/>
            <p:nvPr/>
          </p:nvPicPr>
          <p:blipFill rotWithShape="1">
            <a:blip r:embed="rId3">
              <a:alphaModFix/>
            </a:blip>
            <a:srcRect/>
            <a:stretch/>
          </p:blipFill>
          <p:spPr>
            <a:xfrm>
              <a:off x="2182748" y="3658949"/>
              <a:ext cx="946351" cy="844585"/>
            </a:xfrm>
            <a:prstGeom prst="rect">
              <a:avLst/>
            </a:prstGeom>
            <a:noFill/>
            <a:ln>
              <a:noFill/>
            </a:ln>
          </p:spPr>
        </p:pic>
        <p:pic>
          <p:nvPicPr>
            <p:cNvPr id="68" name="Picture 6" descr="Image result for mini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923" y="3798705"/>
              <a:ext cx="724508" cy="784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p:cNvGrpSpPr/>
          <p:nvPr/>
        </p:nvGrpSpPr>
        <p:grpSpPr>
          <a:xfrm>
            <a:off x="7120269" y="1315116"/>
            <a:ext cx="1178961" cy="924639"/>
            <a:chOff x="612769" y="3658949"/>
            <a:chExt cx="1178961" cy="924639"/>
          </a:xfrm>
        </p:grpSpPr>
        <p:pic>
          <p:nvPicPr>
            <p:cNvPr id="86" name="Shape 105" descr="http://icons.iconarchive.com/icons/tpdkdesign.net/refresh-cl/256/Hardware-My-Computer-3-icon.png"/>
            <p:cNvPicPr preferRelativeResize="0"/>
            <p:nvPr/>
          </p:nvPicPr>
          <p:blipFill rotWithShape="1">
            <a:blip r:embed="rId3">
              <a:alphaModFix/>
            </a:blip>
            <a:srcRect/>
            <a:stretch/>
          </p:blipFill>
          <p:spPr>
            <a:xfrm>
              <a:off x="612769" y="3658949"/>
              <a:ext cx="946351" cy="844585"/>
            </a:xfrm>
            <a:prstGeom prst="rect">
              <a:avLst/>
            </a:prstGeom>
            <a:noFill/>
            <a:ln>
              <a:noFill/>
            </a:ln>
          </p:spPr>
        </p:pic>
        <p:pic>
          <p:nvPicPr>
            <p:cNvPr id="87" name="Picture 6" descr="Image result for mini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7222" y="3798705"/>
              <a:ext cx="724508" cy="784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p:cNvGrpSpPr/>
          <p:nvPr/>
        </p:nvGrpSpPr>
        <p:grpSpPr>
          <a:xfrm>
            <a:off x="7120269" y="2463108"/>
            <a:ext cx="1197683" cy="924639"/>
            <a:chOff x="2182748" y="3658949"/>
            <a:chExt cx="1197683" cy="924639"/>
          </a:xfrm>
        </p:grpSpPr>
        <p:pic>
          <p:nvPicPr>
            <p:cNvPr id="89" name="Shape 105" descr="http://icons.iconarchive.com/icons/tpdkdesign.net/refresh-cl/256/Hardware-My-Computer-3-icon.png"/>
            <p:cNvPicPr preferRelativeResize="0"/>
            <p:nvPr/>
          </p:nvPicPr>
          <p:blipFill rotWithShape="1">
            <a:blip r:embed="rId3">
              <a:alphaModFix/>
            </a:blip>
            <a:srcRect/>
            <a:stretch/>
          </p:blipFill>
          <p:spPr>
            <a:xfrm>
              <a:off x="2182748" y="3658949"/>
              <a:ext cx="946351" cy="844585"/>
            </a:xfrm>
            <a:prstGeom prst="rect">
              <a:avLst/>
            </a:prstGeom>
            <a:noFill/>
            <a:ln>
              <a:noFill/>
            </a:ln>
          </p:spPr>
        </p:pic>
        <p:pic>
          <p:nvPicPr>
            <p:cNvPr id="90" name="Picture 6" descr="Image result for mini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923" y="3798705"/>
              <a:ext cx="724508" cy="784883"/>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extBox 50"/>
          <p:cNvSpPr txBox="1"/>
          <p:nvPr/>
        </p:nvSpPr>
        <p:spPr>
          <a:xfrm>
            <a:off x="8520145" y="4322707"/>
            <a:ext cx="330395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OS = Redhat (Linux)</a:t>
            </a:r>
          </a:p>
        </p:txBody>
      </p:sp>
      <p:sp>
        <p:nvSpPr>
          <p:cNvPr id="94" name="TextBox 93"/>
          <p:cNvSpPr txBox="1"/>
          <p:nvPr/>
        </p:nvSpPr>
        <p:spPr>
          <a:xfrm>
            <a:off x="8520145" y="2657158"/>
            <a:ext cx="330395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OS = Debian (Linux)</a:t>
            </a:r>
          </a:p>
        </p:txBody>
      </p:sp>
      <p:sp>
        <p:nvSpPr>
          <p:cNvPr id="95" name="TextBox 94"/>
          <p:cNvSpPr txBox="1"/>
          <p:nvPr/>
        </p:nvSpPr>
        <p:spPr>
          <a:xfrm>
            <a:off x="8520146" y="1533696"/>
            <a:ext cx="330395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OS = Windows</a:t>
            </a:r>
            <a:endParaRPr lang="en-US" dirty="0"/>
          </a:p>
        </p:txBody>
      </p:sp>
      <p:sp>
        <p:nvSpPr>
          <p:cNvPr id="44" name="TextBox 43"/>
          <p:cNvSpPr txBox="1"/>
          <p:nvPr/>
        </p:nvSpPr>
        <p:spPr>
          <a:xfrm>
            <a:off x="8520145" y="5456666"/>
            <a:ext cx="330395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OS = Debian (Linux)</a:t>
            </a:r>
            <a:endParaRPr lang="en-US" dirty="0"/>
          </a:p>
        </p:txBody>
      </p:sp>
      <p:grpSp>
        <p:nvGrpSpPr>
          <p:cNvPr id="73" name="Group 72"/>
          <p:cNvGrpSpPr/>
          <p:nvPr/>
        </p:nvGrpSpPr>
        <p:grpSpPr>
          <a:xfrm>
            <a:off x="1580866" y="2231299"/>
            <a:ext cx="771058" cy="646331"/>
            <a:chOff x="416900" y="2075736"/>
            <a:chExt cx="485089" cy="546469"/>
          </a:xfrm>
        </p:grpSpPr>
        <p:sp>
          <p:nvSpPr>
            <p:cNvPr id="78" name="Flowchart: Connector 77"/>
            <p:cNvSpPr/>
            <p:nvPr/>
          </p:nvSpPr>
          <p:spPr>
            <a:xfrm>
              <a:off x="484769" y="2144315"/>
              <a:ext cx="417220" cy="447616"/>
            </a:xfrm>
            <a:prstGeom prst="flowChartConnector">
              <a:avLst/>
            </a:prstGeom>
            <a:solidFill>
              <a:srgbClr val="BEEFFE"/>
            </a:solidFill>
            <a:ln w="952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416900" y="2075736"/>
              <a:ext cx="445842" cy="546469"/>
            </a:xfrm>
            <a:prstGeom prst="rect">
              <a:avLst/>
            </a:prstGeom>
            <a:noFill/>
          </p:spPr>
          <p:txBody>
            <a:bodyPr wrap="square" rtlCol="0">
              <a:spAutoFit/>
            </a:bodyPr>
            <a:lstStyle/>
            <a:p>
              <a:pPr algn="ctr"/>
              <a:r>
                <a:rPr lang="en-US" sz="3600" i="1" dirty="0" smtClean="0">
                  <a:solidFill>
                    <a:schemeClr val="accent3">
                      <a:lumMod val="50000"/>
                    </a:schemeClr>
                  </a:solidFill>
                  <a:latin typeface="Arial Rounded MT Bold" panose="020F0704030504030204" pitchFamily="34" charset="0"/>
                </a:rPr>
                <a:t>1</a:t>
              </a:r>
              <a:endParaRPr lang="en-US" sz="3600" i="1" dirty="0">
                <a:solidFill>
                  <a:schemeClr val="accent3">
                    <a:lumMod val="50000"/>
                  </a:schemeClr>
                </a:solidFill>
                <a:latin typeface="Arial Rounded MT Bold" panose="020F0704030504030204" pitchFamily="34" charset="0"/>
              </a:endParaRPr>
            </a:p>
          </p:txBody>
        </p:sp>
      </p:grpSp>
      <p:sp>
        <p:nvSpPr>
          <p:cNvPr id="30" name="TextBox 29"/>
          <p:cNvSpPr txBox="1"/>
          <p:nvPr/>
        </p:nvSpPr>
        <p:spPr>
          <a:xfrm>
            <a:off x="1403686" y="4018469"/>
            <a:ext cx="1156539" cy="369332"/>
          </a:xfrm>
          <a:prstGeom prst="rect">
            <a:avLst/>
          </a:prstGeom>
          <a:noFill/>
        </p:spPr>
        <p:txBody>
          <a:bodyPr wrap="square" rtlCol="0">
            <a:spAutoFit/>
          </a:bodyPr>
          <a:lstStyle/>
          <a:p>
            <a:pPr algn="ctr"/>
            <a:r>
              <a:rPr lang="en-US" b="1" i="1" dirty="0" smtClean="0"/>
              <a:t>Master</a:t>
            </a:r>
            <a:endParaRPr lang="en-US" b="1" i="1" dirty="0"/>
          </a:p>
        </p:txBody>
      </p:sp>
      <p:sp>
        <p:nvSpPr>
          <p:cNvPr id="101" name="TextBox 100"/>
          <p:cNvSpPr txBox="1"/>
          <p:nvPr/>
        </p:nvSpPr>
        <p:spPr>
          <a:xfrm>
            <a:off x="4139936" y="3903588"/>
            <a:ext cx="2438106" cy="369332"/>
          </a:xfrm>
          <a:prstGeom prst="rect">
            <a:avLst/>
          </a:prstGeom>
          <a:noFill/>
        </p:spPr>
        <p:txBody>
          <a:bodyPr wrap="square" rtlCol="0">
            <a:spAutoFit/>
          </a:bodyPr>
          <a:lstStyle/>
          <a:p>
            <a:pPr algn="ctr"/>
            <a:r>
              <a:rPr lang="en-US" b="1" i="1" dirty="0" smtClean="0"/>
              <a:t>Execution Module</a:t>
            </a:r>
            <a:endParaRPr lang="en-US" b="1" i="1" dirty="0"/>
          </a:p>
        </p:txBody>
      </p:sp>
      <p:sp>
        <p:nvSpPr>
          <p:cNvPr id="102" name="TextBox 101"/>
          <p:cNvSpPr txBox="1"/>
          <p:nvPr/>
        </p:nvSpPr>
        <p:spPr>
          <a:xfrm>
            <a:off x="10026840" y="1271065"/>
            <a:ext cx="1156539" cy="369332"/>
          </a:xfrm>
          <a:prstGeom prst="rect">
            <a:avLst/>
          </a:prstGeom>
          <a:noFill/>
        </p:spPr>
        <p:txBody>
          <a:bodyPr wrap="square" rtlCol="0">
            <a:spAutoFit/>
          </a:bodyPr>
          <a:lstStyle/>
          <a:p>
            <a:pPr algn="ctr"/>
            <a:r>
              <a:rPr lang="en-US" b="1" i="1" dirty="0" smtClean="0"/>
              <a:t>Grain</a:t>
            </a:r>
            <a:endParaRPr lang="en-US" b="1" i="1" dirty="0"/>
          </a:p>
        </p:txBody>
      </p:sp>
      <p:sp>
        <p:nvSpPr>
          <p:cNvPr id="103" name="TextBox 102"/>
          <p:cNvSpPr txBox="1"/>
          <p:nvPr/>
        </p:nvSpPr>
        <p:spPr>
          <a:xfrm>
            <a:off x="6026114" y="1372972"/>
            <a:ext cx="1156539" cy="369332"/>
          </a:xfrm>
          <a:prstGeom prst="rect">
            <a:avLst/>
          </a:prstGeom>
          <a:noFill/>
        </p:spPr>
        <p:txBody>
          <a:bodyPr wrap="square" rtlCol="0">
            <a:spAutoFit/>
          </a:bodyPr>
          <a:lstStyle/>
          <a:p>
            <a:pPr algn="ctr"/>
            <a:r>
              <a:rPr lang="en-US" b="1" i="1" dirty="0" smtClean="0"/>
              <a:t>Minion</a:t>
            </a:r>
            <a:endParaRPr lang="en-US" b="1" i="1" dirty="0"/>
          </a:p>
        </p:txBody>
      </p:sp>
      <p:sp>
        <p:nvSpPr>
          <p:cNvPr id="104" name="TextBox 103"/>
          <p:cNvSpPr txBox="1"/>
          <p:nvPr/>
        </p:nvSpPr>
        <p:spPr>
          <a:xfrm>
            <a:off x="3271026" y="2980170"/>
            <a:ext cx="2438106" cy="369332"/>
          </a:xfrm>
          <a:prstGeom prst="rect">
            <a:avLst/>
          </a:prstGeom>
          <a:noFill/>
        </p:spPr>
        <p:txBody>
          <a:bodyPr wrap="square" rtlCol="0">
            <a:spAutoFit/>
          </a:bodyPr>
          <a:lstStyle/>
          <a:p>
            <a:pPr algn="ctr"/>
            <a:r>
              <a:rPr lang="en-US" b="1" i="1" dirty="0" smtClean="0"/>
              <a:t>Targeting Option</a:t>
            </a:r>
            <a:endParaRPr lang="en-US" b="1" i="1" dirty="0"/>
          </a:p>
        </p:txBody>
      </p:sp>
    </p:spTree>
    <p:extLst>
      <p:ext uri="{BB962C8B-B14F-4D97-AF65-F5344CB8AC3E}">
        <p14:creationId xmlns:p14="http://schemas.microsoft.com/office/powerpoint/2010/main" val="32795924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a:off x="2720994" y="3124874"/>
            <a:ext cx="4380554" cy="100828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Execution Modules</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sp>
        <p:nvSpPr>
          <p:cNvPr id="65" name="Content Placeholder 2"/>
          <p:cNvSpPr txBox="1">
            <a:spLocks/>
          </p:cNvSpPr>
          <p:nvPr/>
        </p:nvSpPr>
        <p:spPr>
          <a:xfrm>
            <a:off x="3536489" y="3387747"/>
            <a:ext cx="2450654" cy="483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b="1" i="1" dirty="0">
                <a:solidFill>
                  <a:schemeClr val="bg1"/>
                </a:solidFill>
              </a:rPr>
              <a:t>s</a:t>
            </a:r>
            <a:r>
              <a:rPr lang="en-US" sz="2400" b="1" i="1" dirty="0" smtClean="0">
                <a:solidFill>
                  <a:schemeClr val="bg1"/>
                </a:solidFill>
              </a:rPr>
              <a:t>alt ‘*’ test.ping</a:t>
            </a:r>
          </a:p>
        </p:txBody>
      </p:sp>
      <p:pic>
        <p:nvPicPr>
          <p:cNvPr id="40"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1469123" y="2913665"/>
            <a:ext cx="1070739" cy="1114902"/>
            <a:chOff x="1258935" y="1677415"/>
            <a:chExt cx="1070739" cy="1114902"/>
          </a:xfrm>
        </p:grpSpPr>
        <p:pic>
          <p:nvPicPr>
            <p:cNvPr id="7" name="Shape 105" descr="http://icons.iconarchive.com/icons/tpdkdesign.net/refresh-cl/256/Hardware-My-Computer-3-icon.png"/>
            <p:cNvPicPr preferRelativeResize="0"/>
            <p:nvPr/>
          </p:nvPicPr>
          <p:blipFill rotWithShape="1">
            <a:blip r:embed="rId3">
              <a:alphaModFix/>
            </a:blip>
            <a:srcRect/>
            <a:stretch/>
          </p:blipFill>
          <p:spPr>
            <a:xfrm>
              <a:off x="1383323" y="1947732"/>
              <a:ext cx="946351" cy="844585"/>
            </a:xfrm>
            <a:prstGeom prst="rect">
              <a:avLst/>
            </a:prstGeom>
            <a:noFill/>
            <a:ln>
              <a:noFill/>
            </a:ln>
          </p:spPr>
        </p:pic>
        <p:pic>
          <p:nvPicPr>
            <p:cNvPr id="2052" name="Picture 4" descr="Image result for crown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581080" flipH="1">
              <a:off x="1258935" y="1677415"/>
              <a:ext cx="625860" cy="481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7120269" y="5260846"/>
            <a:ext cx="1178961" cy="924639"/>
            <a:chOff x="612769" y="3658949"/>
            <a:chExt cx="1178961" cy="924639"/>
          </a:xfrm>
        </p:grpSpPr>
        <p:pic>
          <p:nvPicPr>
            <p:cNvPr id="41" name="Shape 105" descr="http://icons.iconarchive.com/icons/tpdkdesign.net/refresh-cl/256/Hardware-My-Computer-3-icon.png"/>
            <p:cNvPicPr preferRelativeResize="0"/>
            <p:nvPr/>
          </p:nvPicPr>
          <p:blipFill rotWithShape="1">
            <a:blip r:embed="rId3">
              <a:alphaModFix/>
            </a:blip>
            <a:srcRect/>
            <a:stretch/>
          </p:blipFill>
          <p:spPr>
            <a:xfrm>
              <a:off x="612769" y="3658949"/>
              <a:ext cx="946351" cy="844585"/>
            </a:xfrm>
            <a:prstGeom prst="rect">
              <a:avLst/>
            </a:prstGeom>
            <a:noFill/>
            <a:ln>
              <a:noFill/>
            </a:ln>
          </p:spPr>
        </p:pic>
        <p:pic>
          <p:nvPicPr>
            <p:cNvPr id="2054" name="Picture 6" descr="Image result for mini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7222" y="3798705"/>
              <a:ext cx="724508" cy="784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p:cNvGrpSpPr/>
          <p:nvPr/>
        </p:nvGrpSpPr>
        <p:grpSpPr>
          <a:xfrm>
            <a:off x="7161693" y="4133164"/>
            <a:ext cx="1197683" cy="924639"/>
            <a:chOff x="2182748" y="3658949"/>
            <a:chExt cx="1197683" cy="924639"/>
          </a:xfrm>
        </p:grpSpPr>
        <p:pic>
          <p:nvPicPr>
            <p:cNvPr id="42" name="Shape 105" descr="http://icons.iconarchive.com/icons/tpdkdesign.net/refresh-cl/256/Hardware-My-Computer-3-icon.png"/>
            <p:cNvPicPr preferRelativeResize="0"/>
            <p:nvPr/>
          </p:nvPicPr>
          <p:blipFill rotWithShape="1">
            <a:blip r:embed="rId3">
              <a:alphaModFix/>
            </a:blip>
            <a:srcRect/>
            <a:stretch/>
          </p:blipFill>
          <p:spPr>
            <a:xfrm>
              <a:off x="2182748" y="3658949"/>
              <a:ext cx="946351" cy="844585"/>
            </a:xfrm>
            <a:prstGeom prst="rect">
              <a:avLst/>
            </a:prstGeom>
            <a:noFill/>
            <a:ln>
              <a:noFill/>
            </a:ln>
          </p:spPr>
        </p:pic>
        <p:pic>
          <p:nvPicPr>
            <p:cNvPr id="68" name="Picture 6" descr="Image result for mini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923" y="3798705"/>
              <a:ext cx="724508" cy="78488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9" name="Straight Arrow Connector 68"/>
          <p:cNvCxnSpPr/>
          <p:nvPr/>
        </p:nvCxnSpPr>
        <p:spPr>
          <a:xfrm flipH="1">
            <a:off x="4132613" y="1731704"/>
            <a:ext cx="2817482" cy="8711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85" name="Group 84"/>
          <p:cNvGrpSpPr/>
          <p:nvPr/>
        </p:nvGrpSpPr>
        <p:grpSpPr>
          <a:xfrm>
            <a:off x="7120269" y="1315116"/>
            <a:ext cx="1178961" cy="924639"/>
            <a:chOff x="612769" y="3658949"/>
            <a:chExt cx="1178961" cy="924639"/>
          </a:xfrm>
        </p:grpSpPr>
        <p:pic>
          <p:nvPicPr>
            <p:cNvPr id="86" name="Shape 105" descr="http://icons.iconarchive.com/icons/tpdkdesign.net/refresh-cl/256/Hardware-My-Computer-3-icon.png"/>
            <p:cNvPicPr preferRelativeResize="0"/>
            <p:nvPr/>
          </p:nvPicPr>
          <p:blipFill rotWithShape="1">
            <a:blip r:embed="rId3">
              <a:alphaModFix/>
            </a:blip>
            <a:srcRect/>
            <a:stretch/>
          </p:blipFill>
          <p:spPr>
            <a:xfrm>
              <a:off x="612769" y="3658949"/>
              <a:ext cx="946351" cy="844585"/>
            </a:xfrm>
            <a:prstGeom prst="rect">
              <a:avLst/>
            </a:prstGeom>
            <a:noFill/>
            <a:ln>
              <a:noFill/>
            </a:ln>
          </p:spPr>
        </p:pic>
        <p:pic>
          <p:nvPicPr>
            <p:cNvPr id="87" name="Picture 6" descr="Image result for mini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7222" y="3798705"/>
              <a:ext cx="724508" cy="784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p:cNvGrpSpPr/>
          <p:nvPr/>
        </p:nvGrpSpPr>
        <p:grpSpPr>
          <a:xfrm>
            <a:off x="7120269" y="2463108"/>
            <a:ext cx="1197683" cy="924639"/>
            <a:chOff x="2182748" y="3658949"/>
            <a:chExt cx="1197683" cy="924639"/>
          </a:xfrm>
        </p:grpSpPr>
        <p:pic>
          <p:nvPicPr>
            <p:cNvPr id="89" name="Shape 105" descr="http://icons.iconarchive.com/icons/tpdkdesign.net/refresh-cl/256/Hardware-My-Computer-3-icon.png"/>
            <p:cNvPicPr preferRelativeResize="0"/>
            <p:nvPr/>
          </p:nvPicPr>
          <p:blipFill rotWithShape="1">
            <a:blip r:embed="rId3">
              <a:alphaModFix/>
            </a:blip>
            <a:srcRect/>
            <a:stretch/>
          </p:blipFill>
          <p:spPr>
            <a:xfrm>
              <a:off x="2182748" y="3658949"/>
              <a:ext cx="946351" cy="844585"/>
            </a:xfrm>
            <a:prstGeom prst="rect">
              <a:avLst/>
            </a:prstGeom>
            <a:noFill/>
            <a:ln>
              <a:noFill/>
            </a:ln>
          </p:spPr>
        </p:pic>
        <p:pic>
          <p:nvPicPr>
            <p:cNvPr id="90" name="Picture 6" descr="Image result for mini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923" y="3798705"/>
              <a:ext cx="724508" cy="784883"/>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extBox 50"/>
          <p:cNvSpPr txBox="1"/>
          <p:nvPr/>
        </p:nvSpPr>
        <p:spPr>
          <a:xfrm>
            <a:off x="8520145" y="4322707"/>
            <a:ext cx="330395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OS = Redhat (Linux)</a:t>
            </a:r>
          </a:p>
        </p:txBody>
      </p:sp>
      <p:sp>
        <p:nvSpPr>
          <p:cNvPr id="94" name="TextBox 93"/>
          <p:cNvSpPr txBox="1"/>
          <p:nvPr/>
        </p:nvSpPr>
        <p:spPr>
          <a:xfrm>
            <a:off x="8520145" y="2657158"/>
            <a:ext cx="330395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OS = Debian (Linux)</a:t>
            </a:r>
          </a:p>
        </p:txBody>
      </p:sp>
      <p:sp>
        <p:nvSpPr>
          <p:cNvPr id="95" name="TextBox 94"/>
          <p:cNvSpPr txBox="1"/>
          <p:nvPr/>
        </p:nvSpPr>
        <p:spPr>
          <a:xfrm>
            <a:off x="8520146" y="1533696"/>
            <a:ext cx="330395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OS = Windows</a:t>
            </a:r>
            <a:endParaRPr lang="en-US" dirty="0"/>
          </a:p>
        </p:txBody>
      </p:sp>
      <p:sp>
        <p:nvSpPr>
          <p:cNvPr id="44" name="TextBox 43"/>
          <p:cNvSpPr txBox="1"/>
          <p:nvPr/>
        </p:nvSpPr>
        <p:spPr>
          <a:xfrm>
            <a:off x="8520145" y="5456666"/>
            <a:ext cx="330395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OS = Debian (Linux)</a:t>
            </a:r>
            <a:endParaRPr lang="en-US" dirty="0"/>
          </a:p>
        </p:txBody>
      </p:sp>
      <p:cxnSp>
        <p:nvCxnSpPr>
          <p:cNvPr id="52" name="Straight Arrow Connector 51"/>
          <p:cNvCxnSpPr/>
          <p:nvPr/>
        </p:nvCxnSpPr>
        <p:spPr>
          <a:xfrm flipH="1">
            <a:off x="4144488" y="2695099"/>
            <a:ext cx="2864860" cy="3002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flipV="1">
            <a:off x="4144488" y="4379773"/>
            <a:ext cx="2957060" cy="2157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flipV="1">
            <a:off x="4144488" y="4818396"/>
            <a:ext cx="2904434" cy="8361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1580866" y="2231299"/>
            <a:ext cx="771058" cy="646331"/>
            <a:chOff x="416900" y="2075736"/>
            <a:chExt cx="485089" cy="546469"/>
          </a:xfrm>
        </p:grpSpPr>
        <p:sp>
          <p:nvSpPr>
            <p:cNvPr id="78" name="Flowchart: Connector 77"/>
            <p:cNvSpPr/>
            <p:nvPr/>
          </p:nvSpPr>
          <p:spPr>
            <a:xfrm>
              <a:off x="484769" y="2144315"/>
              <a:ext cx="417220" cy="447616"/>
            </a:xfrm>
            <a:prstGeom prst="flowChartConnector">
              <a:avLst/>
            </a:prstGeom>
            <a:solidFill>
              <a:srgbClr val="BEEFFE"/>
            </a:solidFill>
            <a:ln w="952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416900" y="2075736"/>
              <a:ext cx="445842" cy="546469"/>
            </a:xfrm>
            <a:prstGeom prst="rect">
              <a:avLst/>
            </a:prstGeom>
            <a:noFill/>
          </p:spPr>
          <p:txBody>
            <a:bodyPr wrap="square" rtlCol="0">
              <a:spAutoFit/>
            </a:bodyPr>
            <a:lstStyle/>
            <a:p>
              <a:pPr algn="ctr"/>
              <a:r>
                <a:rPr lang="en-US" sz="3600" i="1" dirty="0" smtClean="0">
                  <a:solidFill>
                    <a:schemeClr val="accent3">
                      <a:lumMod val="50000"/>
                    </a:schemeClr>
                  </a:solidFill>
                  <a:latin typeface="Arial Rounded MT Bold" panose="020F0704030504030204" pitchFamily="34" charset="0"/>
                </a:rPr>
                <a:t>1</a:t>
              </a:r>
              <a:endParaRPr lang="en-US" sz="3600" i="1" dirty="0">
                <a:solidFill>
                  <a:schemeClr val="accent3">
                    <a:lumMod val="50000"/>
                  </a:schemeClr>
                </a:solidFill>
                <a:latin typeface="Arial Rounded MT Bold" panose="020F0704030504030204" pitchFamily="34" charset="0"/>
              </a:endParaRPr>
            </a:p>
          </p:txBody>
        </p:sp>
      </p:grpSp>
      <p:grpSp>
        <p:nvGrpSpPr>
          <p:cNvPr id="96" name="Group 95"/>
          <p:cNvGrpSpPr/>
          <p:nvPr/>
        </p:nvGrpSpPr>
        <p:grpSpPr>
          <a:xfrm>
            <a:off x="4938074" y="1270174"/>
            <a:ext cx="771058" cy="663779"/>
            <a:chOff x="416900" y="2075736"/>
            <a:chExt cx="485089" cy="561221"/>
          </a:xfrm>
        </p:grpSpPr>
        <p:sp>
          <p:nvSpPr>
            <p:cNvPr id="97" name="Flowchart: Connector 96"/>
            <p:cNvSpPr/>
            <p:nvPr/>
          </p:nvSpPr>
          <p:spPr>
            <a:xfrm>
              <a:off x="484769" y="2144315"/>
              <a:ext cx="417220" cy="447616"/>
            </a:xfrm>
            <a:prstGeom prst="flowChartConnector">
              <a:avLst/>
            </a:prstGeom>
            <a:solidFill>
              <a:srgbClr val="BEEFFE"/>
            </a:solidFill>
            <a:ln w="952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p:cNvSpPr txBox="1"/>
            <p:nvPr/>
          </p:nvSpPr>
          <p:spPr>
            <a:xfrm>
              <a:off x="416900" y="2075736"/>
              <a:ext cx="445842" cy="561221"/>
            </a:xfrm>
            <a:prstGeom prst="rect">
              <a:avLst/>
            </a:prstGeom>
            <a:noFill/>
          </p:spPr>
          <p:txBody>
            <a:bodyPr wrap="square" rtlCol="0">
              <a:spAutoFit/>
            </a:bodyPr>
            <a:lstStyle/>
            <a:p>
              <a:pPr algn="ctr"/>
              <a:r>
                <a:rPr lang="en-US" sz="3600" i="1" dirty="0" smtClean="0">
                  <a:solidFill>
                    <a:schemeClr val="accent3">
                      <a:lumMod val="50000"/>
                    </a:schemeClr>
                  </a:solidFill>
                  <a:latin typeface="Arial Rounded MT Bold" panose="020F0704030504030204" pitchFamily="34" charset="0"/>
                </a:rPr>
                <a:t>2</a:t>
              </a:r>
              <a:endParaRPr lang="en-US" sz="3600" i="1" dirty="0">
                <a:solidFill>
                  <a:schemeClr val="accent3">
                    <a:lumMod val="50000"/>
                  </a:schemeClr>
                </a:solidFill>
                <a:latin typeface="Arial Rounded MT Bold" panose="020F0704030504030204" pitchFamily="34" charset="0"/>
              </a:endParaRPr>
            </a:p>
          </p:txBody>
        </p:sp>
      </p:grpSp>
      <p:sp>
        <p:nvSpPr>
          <p:cNvPr id="36" name="TextBox 35"/>
          <p:cNvSpPr txBox="1"/>
          <p:nvPr/>
        </p:nvSpPr>
        <p:spPr>
          <a:xfrm>
            <a:off x="10026840" y="1271065"/>
            <a:ext cx="1156539" cy="369332"/>
          </a:xfrm>
          <a:prstGeom prst="rect">
            <a:avLst/>
          </a:prstGeom>
          <a:noFill/>
        </p:spPr>
        <p:txBody>
          <a:bodyPr wrap="square" rtlCol="0">
            <a:spAutoFit/>
          </a:bodyPr>
          <a:lstStyle/>
          <a:p>
            <a:pPr algn="ctr"/>
            <a:r>
              <a:rPr lang="en-US" b="1" i="1" dirty="0" smtClean="0"/>
              <a:t>Grain</a:t>
            </a:r>
            <a:endParaRPr lang="en-US" b="1" i="1" dirty="0"/>
          </a:p>
        </p:txBody>
      </p:sp>
      <p:sp>
        <p:nvSpPr>
          <p:cNvPr id="38" name="TextBox 37"/>
          <p:cNvSpPr txBox="1"/>
          <p:nvPr/>
        </p:nvSpPr>
        <p:spPr>
          <a:xfrm>
            <a:off x="6026114" y="1372972"/>
            <a:ext cx="1156539" cy="369332"/>
          </a:xfrm>
          <a:prstGeom prst="rect">
            <a:avLst/>
          </a:prstGeom>
          <a:noFill/>
        </p:spPr>
        <p:txBody>
          <a:bodyPr wrap="square" rtlCol="0">
            <a:spAutoFit/>
          </a:bodyPr>
          <a:lstStyle/>
          <a:p>
            <a:pPr algn="ctr"/>
            <a:r>
              <a:rPr lang="en-US" b="1" i="1" dirty="0" smtClean="0"/>
              <a:t>Minion</a:t>
            </a:r>
            <a:endParaRPr lang="en-US" b="1" i="1" dirty="0"/>
          </a:p>
        </p:txBody>
      </p:sp>
      <p:sp>
        <p:nvSpPr>
          <p:cNvPr id="43" name="TextBox 42"/>
          <p:cNvSpPr txBox="1"/>
          <p:nvPr/>
        </p:nvSpPr>
        <p:spPr>
          <a:xfrm>
            <a:off x="3271026" y="2980170"/>
            <a:ext cx="2438106" cy="369332"/>
          </a:xfrm>
          <a:prstGeom prst="rect">
            <a:avLst/>
          </a:prstGeom>
          <a:noFill/>
        </p:spPr>
        <p:txBody>
          <a:bodyPr wrap="square" rtlCol="0">
            <a:spAutoFit/>
          </a:bodyPr>
          <a:lstStyle/>
          <a:p>
            <a:pPr algn="ctr"/>
            <a:r>
              <a:rPr lang="en-US" b="1" i="1" dirty="0" smtClean="0"/>
              <a:t>Targeting Option</a:t>
            </a:r>
            <a:endParaRPr lang="en-US" b="1" i="1" dirty="0"/>
          </a:p>
        </p:txBody>
      </p:sp>
      <p:sp>
        <p:nvSpPr>
          <p:cNvPr id="45" name="TextBox 44"/>
          <p:cNvSpPr txBox="1"/>
          <p:nvPr/>
        </p:nvSpPr>
        <p:spPr>
          <a:xfrm>
            <a:off x="4139936" y="3903588"/>
            <a:ext cx="2438106" cy="369332"/>
          </a:xfrm>
          <a:prstGeom prst="rect">
            <a:avLst/>
          </a:prstGeom>
          <a:noFill/>
        </p:spPr>
        <p:txBody>
          <a:bodyPr wrap="square" rtlCol="0">
            <a:spAutoFit/>
          </a:bodyPr>
          <a:lstStyle/>
          <a:p>
            <a:pPr algn="ctr"/>
            <a:r>
              <a:rPr lang="en-US" b="1" i="1" dirty="0" smtClean="0"/>
              <a:t>Execution Module</a:t>
            </a:r>
            <a:endParaRPr lang="en-US" b="1" i="1" dirty="0"/>
          </a:p>
        </p:txBody>
      </p:sp>
      <p:sp>
        <p:nvSpPr>
          <p:cNvPr id="47" name="TextBox 46"/>
          <p:cNvSpPr txBox="1"/>
          <p:nvPr/>
        </p:nvSpPr>
        <p:spPr>
          <a:xfrm>
            <a:off x="1403686" y="4018469"/>
            <a:ext cx="1156539" cy="369332"/>
          </a:xfrm>
          <a:prstGeom prst="rect">
            <a:avLst/>
          </a:prstGeom>
          <a:noFill/>
        </p:spPr>
        <p:txBody>
          <a:bodyPr wrap="square" rtlCol="0">
            <a:spAutoFit/>
          </a:bodyPr>
          <a:lstStyle/>
          <a:p>
            <a:pPr algn="ctr"/>
            <a:r>
              <a:rPr lang="en-US" b="1" i="1" dirty="0" smtClean="0"/>
              <a:t>Master</a:t>
            </a:r>
            <a:endParaRPr lang="en-US" b="1" i="1" dirty="0"/>
          </a:p>
        </p:txBody>
      </p:sp>
    </p:spTree>
    <p:extLst>
      <p:ext uri="{BB962C8B-B14F-4D97-AF65-F5344CB8AC3E}">
        <p14:creationId xmlns:p14="http://schemas.microsoft.com/office/powerpoint/2010/main" val="5366077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a:off x="2720994" y="3124874"/>
            <a:ext cx="4380554" cy="100828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Execution Modules</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sp>
        <p:nvSpPr>
          <p:cNvPr id="65" name="Content Placeholder 2"/>
          <p:cNvSpPr txBox="1">
            <a:spLocks/>
          </p:cNvSpPr>
          <p:nvPr/>
        </p:nvSpPr>
        <p:spPr>
          <a:xfrm>
            <a:off x="2720994" y="3476549"/>
            <a:ext cx="3952938" cy="394659"/>
          </a:xfrm>
          <a:prstGeom prst="rect">
            <a:avLst/>
          </a:prstGeom>
        </p:spPr>
        <p:txBody>
          <a:bodyPr vert="horz" lIns="0" tIns="45720" rIns="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b="1" i="1" dirty="0">
                <a:solidFill>
                  <a:schemeClr val="bg1"/>
                </a:solidFill>
              </a:rPr>
              <a:t>s</a:t>
            </a:r>
            <a:r>
              <a:rPr lang="en-US" sz="2400" b="1" i="1" dirty="0" smtClean="0">
                <a:solidFill>
                  <a:schemeClr val="bg1"/>
                </a:solidFill>
              </a:rPr>
              <a:t>alt –G os_family:Debian test.ping</a:t>
            </a:r>
          </a:p>
        </p:txBody>
      </p:sp>
      <p:pic>
        <p:nvPicPr>
          <p:cNvPr id="40"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1469123" y="2913665"/>
            <a:ext cx="1070739" cy="1114902"/>
            <a:chOff x="1258935" y="1677415"/>
            <a:chExt cx="1070739" cy="1114902"/>
          </a:xfrm>
        </p:grpSpPr>
        <p:pic>
          <p:nvPicPr>
            <p:cNvPr id="7" name="Shape 105" descr="http://icons.iconarchive.com/icons/tpdkdesign.net/refresh-cl/256/Hardware-My-Computer-3-icon.png"/>
            <p:cNvPicPr preferRelativeResize="0"/>
            <p:nvPr/>
          </p:nvPicPr>
          <p:blipFill rotWithShape="1">
            <a:blip r:embed="rId3">
              <a:alphaModFix/>
            </a:blip>
            <a:srcRect/>
            <a:stretch/>
          </p:blipFill>
          <p:spPr>
            <a:xfrm>
              <a:off x="1383323" y="1947732"/>
              <a:ext cx="946351" cy="844585"/>
            </a:xfrm>
            <a:prstGeom prst="rect">
              <a:avLst/>
            </a:prstGeom>
            <a:noFill/>
            <a:ln>
              <a:noFill/>
            </a:ln>
          </p:spPr>
        </p:pic>
        <p:pic>
          <p:nvPicPr>
            <p:cNvPr id="2052" name="Picture 4" descr="Image result for crown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581080" flipH="1">
              <a:off x="1258935" y="1677415"/>
              <a:ext cx="625860" cy="481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7120269" y="5260846"/>
            <a:ext cx="1178961" cy="924639"/>
            <a:chOff x="612769" y="3658949"/>
            <a:chExt cx="1178961" cy="924639"/>
          </a:xfrm>
        </p:grpSpPr>
        <p:pic>
          <p:nvPicPr>
            <p:cNvPr id="41" name="Shape 105" descr="http://icons.iconarchive.com/icons/tpdkdesign.net/refresh-cl/256/Hardware-My-Computer-3-icon.png"/>
            <p:cNvPicPr preferRelativeResize="0"/>
            <p:nvPr/>
          </p:nvPicPr>
          <p:blipFill rotWithShape="1">
            <a:blip r:embed="rId3">
              <a:alphaModFix/>
            </a:blip>
            <a:srcRect/>
            <a:stretch/>
          </p:blipFill>
          <p:spPr>
            <a:xfrm>
              <a:off x="612769" y="3658949"/>
              <a:ext cx="946351" cy="844585"/>
            </a:xfrm>
            <a:prstGeom prst="rect">
              <a:avLst/>
            </a:prstGeom>
            <a:noFill/>
            <a:ln>
              <a:noFill/>
            </a:ln>
          </p:spPr>
        </p:pic>
        <p:pic>
          <p:nvPicPr>
            <p:cNvPr id="2054" name="Picture 6" descr="Image result for mini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7222" y="3798705"/>
              <a:ext cx="724508" cy="784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p:cNvGrpSpPr/>
          <p:nvPr/>
        </p:nvGrpSpPr>
        <p:grpSpPr>
          <a:xfrm>
            <a:off x="7161693" y="4133164"/>
            <a:ext cx="1197683" cy="924639"/>
            <a:chOff x="2182748" y="3658949"/>
            <a:chExt cx="1197683" cy="924639"/>
          </a:xfrm>
        </p:grpSpPr>
        <p:pic>
          <p:nvPicPr>
            <p:cNvPr id="42" name="Shape 105" descr="http://icons.iconarchive.com/icons/tpdkdesign.net/refresh-cl/256/Hardware-My-Computer-3-icon.png"/>
            <p:cNvPicPr preferRelativeResize="0"/>
            <p:nvPr/>
          </p:nvPicPr>
          <p:blipFill rotWithShape="1">
            <a:blip r:embed="rId3">
              <a:alphaModFix/>
            </a:blip>
            <a:srcRect/>
            <a:stretch/>
          </p:blipFill>
          <p:spPr>
            <a:xfrm>
              <a:off x="2182748" y="3658949"/>
              <a:ext cx="946351" cy="844585"/>
            </a:xfrm>
            <a:prstGeom prst="rect">
              <a:avLst/>
            </a:prstGeom>
            <a:noFill/>
            <a:ln>
              <a:noFill/>
            </a:ln>
          </p:spPr>
        </p:pic>
        <p:pic>
          <p:nvPicPr>
            <p:cNvPr id="68" name="Picture 6" descr="Image result for mini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923" y="3798705"/>
              <a:ext cx="724508" cy="784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p:cNvGrpSpPr/>
          <p:nvPr/>
        </p:nvGrpSpPr>
        <p:grpSpPr>
          <a:xfrm>
            <a:off x="7120269" y="1315116"/>
            <a:ext cx="1178961" cy="924639"/>
            <a:chOff x="612769" y="3658949"/>
            <a:chExt cx="1178961" cy="924639"/>
          </a:xfrm>
        </p:grpSpPr>
        <p:pic>
          <p:nvPicPr>
            <p:cNvPr id="86" name="Shape 105" descr="http://icons.iconarchive.com/icons/tpdkdesign.net/refresh-cl/256/Hardware-My-Computer-3-icon.png"/>
            <p:cNvPicPr preferRelativeResize="0"/>
            <p:nvPr/>
          </p:nvPicPr>
          <p:blipFill rotWithShape="1">
            <a:blip r:embed="rId3">
              <a:alphaModFix/>
            </a:blip>
            <a:srcRect/>
            <a:stretch/>
          </p:blipFill>
          <p:spPr>
            <a:xfrm>
              <a:off x="612769" y="3658949"/>
              <a:ext cx="946351" cy="844585"/>
            </a:xfrm>
            <a:prstGeom prst="rect">
              <a:avLst/>
            </a:prstGeom>
            <a:noFill/>
            <a:ln>
              <a:noFill/>
            </a:ln>
          </p:spPr>
        </p:pic>
        <p:pic>
          <p:nvPicPr>
            <p:cNvPr id="87" name="Picture 6" descr="Image result for mini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7222" y="3798705"/>
              <a:ext cx="724508" cy="784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p:cNvGrpSpPr/>
          <p:nvPr/>
        </p:nvGrpSpPr>
        <p:grpSpPr>
          <a:xfrm>
            <a:off x="7120269" y="2463108"/>
            <a:ext cx="1197683" cy="924639"/>
            <a:chOff x="2182748" y="3658949"/>
            <a:chExt cx="1197683" cy="924639"/>
          </a:xfrm>
        </p:grpSpPr>
        <p:pic>
          <p:nvPicPr>
            <p:cNvPr id="89" name="Shape 105" descr="http://icons.iconarchive.com/icons/tpdkdesign.net/refresh-cl/256/Hardware-My-Computer-3-icon.png"/>
            <p:cNvPicPr preferRelativeResize="0"/>
            <p:nvPr/>
          </p:nvPicPr>
          <p:blipFill rotWithShape="1">
            <a:blip r:embed="rId3">
              <a:alphaModFix/>
            </a:blip>
            <a:srcRect/>
            <a:stretch/>
          </p:blipFill>
          <p:spPr>
            <a:xfrm>
              <a:off x="2182748" y="3658949"/>
              <a:ext cx="946351" cy="844585"/>
            </a:xfrm>
            <a:prstGeom prst="rect">
              <a:avLst/>
            </a:prstGeom>
            <a:noFill/>
            <a:ln>
              <a:noFill/>
            </a:ln>
          </p:spPr>
        </p:pic>
        <p:pic>
          <p:nvPicPr>
            <p:cNvPr id="90" name="Picture 6" descr="Image result for mini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923" y="3798705"/>
              <a:ext cx="724508" cy="784883"/>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extBox 50"/>
          <p:cNvSpPr txBox="1"/>
          <p:nvPr/>
        </p:nvSpPr>
        <p:spPr>
          <a:xfrm>
            <a:off x="8520145" y="4322707"/>
            <a:ext cx="330395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OS = Redhat (Linux)</a:t>
            </a:r>
          </a:p>
        </p:txBody>
      </p:sp>
      <p:sp>
        <p:nvSpPr>
          <p:cNvPr id="94" name="TextBox 93"/>
          <p:cNvSpPr txBox="1"/>
          <p:nvPr/>
        </p:nvSpPr>
        <p:spPr>
          <a:xfrm>
            <a:off x="8520145" y="2657158"/>
            <a:ext cx="330395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OS = Debian (Linux)</a:t>
            </a:r>
          </a:p>
        </p:txBody>
      </p:sp>
      <p:sp>
        <p:nvSpPr>
          <p:cNvPr id="95" name="TextBox 94"/>
          <p:cNvSpPr txBox="1"/>
          <p:nvPr/>
        </p:nvSpPr>
        <p:spPr>
          <a:xfrm>
            <a:off x="8520146" y="1533696"/>
            <a:ext cx="330395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OS = Windows</a:t>
            </a:r>
            <a:endParaRPr lang="en-US" dirty="0"/>
          </a:p>
        </p:txBody>
      </p:sp>
      <p:sp>
        <p:nvSpPr>
          <p:cNvPr id="44" name="TextBox 43"/>
          <p:cNvSpPr txBox="1"/>
          <p:nvPr/>
        </p:nvSpPr>
        <p:spPr>
          <a:xfrm>
            <a:off x="8520145" y="5456666"/>
            <a:ext cx="330395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OS = Debian (Linux)</a:t>
            </a:r>
            <a:endParaRPr lang="en-US" dirty="0"/>
          </a:p>
        </p:txBody>
      </p:sp>
      <p:grpSp>
        <p:nvGrpSpPr>
          <p:cNvPr id="73" name="Group 72"/>
          <p:cNvGrpSpPr/>
          <p:nvPr/>
        </p:nvGrpSpPr>
        <p:grpSpPr>
          <a:xfrm>
            <a:off x="1580866" y="2231299"/>
            <a:ext cx="771058" cy="646331"/>
            <a:chOff x="416900" y="2075736"/>
            <a:chExt cx="485089" cy="546469"/>
          </a:xfrm>
        </p:grpSpPr>
        <p:sp>
          <p:nvSpPr>
            <p:cNvPr id="78" name="Flowchart: Connector 77"/>
            <p:cNvSpPr/>
            <p:nvPr/>
          </p:nvSpPr>
          <p:spPr>
            <a:xfrm>
              <a:off x="484769" y="2144315"/>
              <a:ext cx="417220" cy="447616"/>
            </a:xfrm>
            <a:prstGeom prst="flowChartConnector">
              <a:avLst/>
            </a:prstGeom>
            <a:solidFill>
              <a:srgbClr val="BEEFFE"/>
            </a:solidFill>
            <a:ln w="952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416900" y="2075736"/>
              <a:ext cx="445842" cy="546469"/>
            </a:xfrm>
            <a:prstGeom prst="rect">
              <a:avLst/>
            </a:prstGeom>
            <a:noFill/>
          </p:spPr>
          <p:txBody>
            <a:bodyPr wrap="square" rtlCol="0">
              <a:spAutoFit/>
            </a:bodyPr>
            <a:lstStyle/>
            <a:p>
              <a:pPr algn="ctr"/>
              <a:r>
                <a:rPr lang="en-US" sz="3600" i="1" dirty="0" smtClean="0">
                  <a:solidFill>
                    <a:schemeClr val="accent3">
                      <a:lumMod val="50000"/>
                    </a:schemeClr>
                  </a:solidFill>
                  <a:latin typeface="Arial Rounded MT Bold" panose="020F0704030504030204" pitchFamily="34" charset="0"/>
                </a:rPr>
                <a:t>1</a:t>
              </a:r>
              <a:endParaRPr lang="en-US" sz="3600" i="1" dirty="0">
                <a:solidFill>
                  <a:schemeClr val="accent3">
                    <a:lumMod val="50000"/>
                  </a:schemeClr>
                </a:solidFill>
                <a:latin typeface="Arial Rounded MT Bold" panose="020F0704030504030204" pitchFamily="34" charset="0"/>
              </a:endParaRPr>
            </a:p>
          </p:txBody>
        </p:sp>
      </p:grpSp>
      <p:sp>
        <p:nvSpPr>
          <p:cNvPr id="38" name="TextBox 37"/>
          <p:cNvSpPr txBox="1"/>
          <p:nvPr/>
        </p:nvSpPr>
        <p:spPr>
          <a:xfrm>
            <a:off x="1403686" y="4018469"/>
            <a:ext cx="1156539" cy="369332"/>
          </a:xfrm>
          <a:prstGeom prst="rect">
            <a:avLst/>
          </a:prstGeom>
          <a:noFill/>
        </p:spPr>
        <p:txBody>
          <a:bodyPr wrap="square" rtlCol="0">
            <a:spAutoFit/>
          </a:bodyPr>
          <a:lstStyle/>
          <a:p>
            <a:pPr algn="ctr"/>
            <a:r>
              <a:rPr lang="en-US" b="1" i="1" dirty="0" smtClean="0"/>
              <a:t>Master</a:t>
            </a:r>
            <a:endParaRPr lang="en-US" b="1" i="1" dirty="0"/>
          </a:p>
        </p:txBody>
      </p:sp>
      <p:sp>
        <p:nvSpPr>
          <p:cNvPr id="43" name="TextBox 42"/>
          <p:cNvSpPr txBox="1"/>
          <p:nvPr/>
        </p:nvSpPr>
        <p:spPr>
          <a:xfrm>
            <a:off x="3271026" y="2980170"/>
            <a:ext cx="2438106" cy="369332"/>
          </a:xfrm>
          <a:prstGeom prst="rect">
            <a:avLst/>
          </a:prstGeom>
          <a:noFill/>
        </p:spPr>
        <p:txBody>
          <a:bodyPr wrap="square" rtlCol="0">
            <a:spAutoFit/>
          </a:bodyPr>
          <a:lstStyle/>
          <a:p>
            <a:pPr algn="ctr"/>
            <a:r>
              <a:rPr lang="en-US" b="1" i="1" dirty="0" smtClean="0"/>
              <a:t>Targeting Option</a:t>
            </a:r>
            <a:endParaRPr lang="en-US" b="1" i="1" dirty="0"/>
          </a:p>
        </p:txBody>
      </p:sp>
      <p:sp>
        <p:nvSpPr>
          <p:cNvPr id="45" name="TextBox 44"/>
          <p:cNvSpPr txBox="1"/>
          <p:nvPr/>
        </p:nvSpPr>
        <p:spPr>
          <a:xfrm>
            <a:off x="4504620" y="3903588"/>
            <a:ext cx="2438106" cy="369332"/>
          </a:xfrm>
          <a:prstGeom prst="rect">
            <a:avLst/>
          </a:prstGeom>
          <a:noFill/>
        </p:spPr>
        <p:txBody>
          <a:bodyPr wrap="square" rtlCol="0">
            <a:spAutoFit/>
          </a:bodyPr>
          <a:lstStyle/>
          <a:p>
            <a:pPr algn="ctr"/>
            <a:r>
              <a:rPr lang="en-US" b="1" i="1" dirty="0" smtClean="0"/>
              <a:t>Execution Module</a:t>
            </a:r>
            <a:endParaRPr lang="en-US" b="1" i="1" dirty="0"/>
          </a:p>
        </p:txBody>
      </p:sp>
      <p:sp>
        <p:nvSpPr>
          <p:cNvPr id="47" name="TextBox 46"/>
          <p:cNvSpPr txBox="1"/>
          <p:nvPr/>
        </p:nvSpPr>
        <p:spPr>
          <a:xfrm>
            <a:off x="6026114" y="1372972"/>
            <a:ext cx="1156539" cy="369332"/>
          </a:xfrm>
          <a:prstGeom prst="rect">
            <a:avLst/>
          </a:prstGeom>
          <a:noFill/>
        </p:spPr>
        <p:txBody>
          <a:bodyPr wrap="square" rtlCol="0">
            <a:spAutoFit/>
          </a:bodyPr>
          <a:lstStyle/>
          <a:p>
            <a:pPr algn="ctr"/>
            <a:r>
              <a:rPr lang="en-US" b="1" i="1" dirty="0" smtClean="0"/>
              <a:t>Minion</a:t>
            </a:r>
            <a:endParaRPr lang="en-US" b="1" i="1" dirty="0"/>
          </a:p>
        </p:txBody>
      </p:sp>
      <p:sp>
        <p:nvSpPr>
          <p:cNvPr id="48" name="TextBox 47"/>
          <p:cNvSpPr txBox="1"/>
          <p:nvPr/>
        </p:nvSpPr>
        <p:spPr>
          <a:xfrm>
            <a:off x="10026840" y="1271065"/>
            <a:ext cx="1156539" cy="369332"/>
          </a:xfrm>
          <a:prstGeom prst="rect">
            <a:avLst/>
          </a:prstGeom>
          <a:noFill/>
        </p:spPr>
        <p:txBody>
          <a:bodyPr wrap="square" rtlCol="0">
            <a:spAutoFit/>
          </a:bodyPr>
          <a:lstStyle/>
          <a:p>
            <a:pPr algn="ctr"/>
            <a:r>
              <a:rPr lang="en-US" b="1" i="1" dirty="0" smtClean="0"/>
              <a:t>Grain</a:t>
            </a:r>
            <a:endParaRPr lang="en-US" b="1" i="1" dirty="0"/>
          </a:p>
        </p:txBody>
      </p:sp>
    </p:spTree>
    <p:extLst>
      <p:ext uri="{BB962C8B-B14F-4D97-AF65-F5344CB8AC3E}">
        <p14:creationId xmlns:p14="http://schemas.microsoft.com/office/powerpoint/2010/main" val="23628099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a:off x="2720994" y="3124874"/>
            <a:ext cx="4380554" cy="100828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Execution Modules</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sp>
        <p:nvSpPr>
          <p:cNvPr id="65" name="Content Placeholder 2"/>
          <p:cNvSpPr txBox="1">
            <a:spLocks/>
          </p:cNvSpPr>
          <p:nvPr/>
        </p:nvSpPr>
        <p:spPr>
          <a:xfrm>
            <a:off x="2720994" y="3476549"/>
            <a:ext cx="3952938" cy="394659"/>
          </a:xfrm>
          <a:prstGeom prst="rect">
            <a:avLst/>
          </a:prstGeom>
        </p:spPr>
        <p:txBody>
          <a:bodyPr vert="horz" lIns="0" tIns="45720" rIns="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b="1" i="1" dirty="0">
                <a:solidFill>
                  <a:schemeClr val="bg1"/>
                </a:solidFill>
              </a:rPr>
              <a:t>s</a:t>
            </a:r>
            <a:r>
              <a:rPr lang="en-US" sz="2400" b="1" i="1" dirty="0" smtClean="0">
                <a:solidFill>
                  <a:schemeClr val="bg1"/>
                </a:solidFill>
              </a:rPr>
              <a:t>alt –G os_family:Debian test.ping</a:t>
            </a:r>
          </a:p>
        </p:txBody>
      </p:sp>
      <p:pic>
        <p:nvPicPr>
          <p:cNvPr id="40"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1469123" y="2913665"/>
            <a:ext cx="1070739" cy="1114902"/>
            <a:chOff x="1258935" y="1677415"/>
            <a:chExt cx="1070739" cy="1114902"/>
          </a:xfrm>
        </p:grpSpPr>
        <p:pic>
          <p:nvPicPr>
            <p:cNvPr id="7" name="Shape 105" descr="http://icons.iconarchive.com/icons/tpdkdesign.net/refresh-cl/256/Hardware-My-Computer-3-icon.png"/>
            <p:cNvPicPr preferRelativeResize="0"/>
            <p:nvPr/>
          </p:nvPicPr>
          <p:blipFill rotWithShape="1">
            <a:blip r:embed="rId3">
              <a:alphaModFix/>
            </a:blip>
            <a:srcRect/>
            <a:stretch/>
          </p:blipFill>
          <p:spPr>
            <a:xfrm>
              <a:off x="1383323" y="1947732"/>
              <a:ext cx="946351" cy="844585"/>
            </a:xfrm>
            <a:prstGeom prst="rect">
              <a:avLst/>
            </a:prstGeom>
            <a:noFill/>
            <a:ln>
              <a:noFill/>
            </a:ln>
          </p:spPr>
        </p:pic>
        <p:pic>
          <p:nvPicPr>
            <p:cNvPr id="2052" name="Picture 4" descr="Image result for crown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581080" flipH="1">
              <a:off x="1258935" y="1677415"/>
              <a:ext cx="625860" cy="481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7120269" y="5260846"/>
            <a:ext cx="1178961" cy="924639"/>
            <a:chOff x="612769" y="3658949"/>
            <a:chExt cx="1178961" cy="924639"/>
          </a:xfrm>
        </p:grpSpPr>
        <p:pic>
          <p:nvPicPr>
            <p:cNvPr id="41" name="Shape 105" descr="http://icons.iconarchive.com/icons/tpdkdesign.net/refresh-cl/256/Hardware-My-Computer-3-icon.png"/>
            <p:cNvPicPr preferRelativeResize="0"/>
            <p:nvPr/>
          </p:nvPicPr>
          <p:blipFill rotWithShape="1">
            <a:blip r:embed="rId3">
              <a:alphaModFix/>
            </a:blip>
            <a:srcRect/>
            <a:stretch/>
          </p:blipFill>
          <p:spPr>
            <a:xfrm>
              <a:off x="612769" y="3658949"/>
              <a:ext cx="946351" cy="844585"/>
            </a:xfrm>
            <a:prstGeom prst="rect">
              <a:avLst/>
            </a:prstGeom>
            <a:noFill/>
            <a:ln>
              <a:noFill/>
            </a:ln>
          </p:spPr>
        </p:pic>
        <p:pic>
          <p:nvPicPr>
            <p:cNvPr id="2054" name="Picture 6" descr="Image result for mini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7222" y="3798705"/>
              <a:ext cx="724508" cy="784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p:cNvGrpSpPr/>
          <p:nvPr/>
        </p:nvGrpSpPr>
        <p:grpSpPr>
          <a:xfrm>
            <a:off x="7161693" y="4133164"/>
            <a:ext cx="1197683" cy="924639"/>
            <a:chOff x="2182748" y="3658949"/>
            <a:chExt cx="1197683" cy="924639"/>
          </a:xfrm>
        </p:grpSpPr>
        <p:pic>
          <p:nvPicPr>
            <p:cNvPr id="42" name="Shape 105" descr="http://icons.iconarchive.com/icons/tpdkdesign.net/refresh-cl/256/Hardware-My-Computer-3-icon.png"/>
            <p:cNvPicPr preferRelativeResize="0"/>
            <p:nvPr/>
          </p:nvPicPr>
          <p:blipFill rotWithShape="1">
            <a:blip r:embed="rId3">
              <a:alphaModFix/>
            </a:blip>
            <a:srcRect/>
            <a:stretch/>
          </p:blipFill>
          <p:spPr>
            <a:xfrm>
              <a:off x="2182748" y="3658949"/>
              <a:ext cx="946351" cy="844585"/>
            </a:xfrm>
            <a:prstGeom prst="rect">
              <a:avLst/>
            </a:prstGeom>
            <a:noFill/>
            <a:ln>
              <a:noFill/>
            </a:ln>
          </p:spPr>
        </p:pic>
        <p:pic>
          <p:nvPicPr>
            <p:cNvPr id="68" name="Picture 6" descr="Image result for mini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923" y="3798705"/>
              <a:ext cx="724508" cy="784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p:cNvGrpSpPr/>
          <p:nvPr/>
        </p:nvGrpSpPr>
        <p:grpSpPr>
          <a:xfrm>
            <a:off x="7120269" y="1315116"/>
            <a:ext cx="1178961" cy="924639"/>
            <a:chOff x="612769" y="3658949"/>
            <a:chExt cx="1178961" cy="924639"/>
          </a:xfrm>
        </p:grpSpPr>
        <p:pic>
          <p:nvPicPr>
            <p:cNvPr id="86" name="Shape 105" descr="http://icons.iconarchive.com/icons/tpdkdesign.net/refresh-cl/256/Hardware-My-Computer-3-icon.png"/>
            <p:cNvPicPr preferRelativeResize="0"/>
            <p:nvPr/>
          </p:nvPicPr>
          <p:blipFill rotWithShape="1">
            <a:blip r:embed="rId3">
              <a:alphaModFix/>
            </a:blip>
            <a:srcRect/>
            <a:stretch/>
          </p:blipFill>
          <p:spPr>
            <a:xfrm>
              <a:off x="612769" y="3658949"/>
              <a:ext cx="946351" cy="844585"/>
            </a:xfrm>
            <a:prstGeom prst="rect">
              <a:avLst/>
            </a:prstGeom>
            <a:noFill/>
            <a:ln>
              <a:noFill/>
            </a:ln>
          </p:spPr>
        </p:pic>
        <p:pic>
          <p:nvPicPr>
            <p:cNvPr id="87" name="Picture 6" descr="Image result for mini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7222" y="3798705"/>
              <a:ext cx="724508" cy="784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p:cNvGrpSpPr/>
          <p:nvPr/>
        </p:nvGrpSpPr>
        <p:grpSpPr>
          <a:xfrm>
            <a:off x="7120269" y="2463108"/>
            <a:ext cx="1197683" cy="924639"/>
            <a:chOff x="2182748" y="3658949"/>
            <a:chExt cx="1197683" cy="924639"/>
          </a:xfrm>
        </p:grpSpPr>
        <p:pic>
          <p:nvPicPr>
            <p:cNvPr id="89" name="Shape 105" descr="http://icons.iconarchive.com/icons/tpdkdesign.net/refresh-cl/256/Hardware-My-Computer-3-icon.png"/>
            <p:cNvPicPr preferRelativeResize="0"/>
            <p:nvPr/>
          </p:nvPicPr>
          <p:blipFill rotWithShape="1">
            <a:blip r:embed="rId3">
              <a:alphaModFix/>
            </a:blip>
            <a:srcRect/>
            <a:stretch/>
          </p:blipFill>
          <p:spPr>
            <a:xfrm>
              <a:off x="2182748" y="3658949"/>
              <a:ext cx="946351" cy="844585"/>
            </a:xfrm>
            <a:prstGeom prst="rect">
              <a:avLst/>
            </a:prstGeom>
            <a:noFill/>
            <a:ln>
              <a:noFill/>
            </a:ln>
          </p:spPr>
        </p:pic>
        <p:pic>
          <p:nvPicPr>
            <p:cNvPr id="90" name="Picture 6" descr="Image result for mini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923" y="3798705"/>
              <a:ext cx="724508" cy="784883"/>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extBox 50"/>
          <p:cNvSpPr txBox="1"/>
          <p:nvPr/>
        </p:nvSpPr>
        <p:spPr>
          <a:xfrm>
            <a:off x="8520145" y="4322707"/>
            <a:ext cx="330395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OS = Redhat (Linux)</a:t>
            </a:r>
          </a:p>
        </p:txBody>
      </p:sp>
      <p:sp>
        <p:nvSpPr>
          <p:cNvPr id="94" name="TextBox 93"/>
          <p:cNvSpPr txBox="1"/>
          <p:nvPr/>
        </p:nvSpPr>
        <p:spPr>
          <a:xfrm>
            <a:off x="8520145" y="2657158"/>
            <a:ext cx="330395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OS = Debian (Linux)</a:t>
            </a:r>
          </a:p>
        </p:txBody>
      </p:sp>
      <p:sp>
        <p:nvSpPr>
          <p:cNvPr id="95" name="TextBox 94"/>
          <p:cNvSpPr txBox="1"/>
          <p:nvPr/>
        </p:nvSpPr>
        <p:spPr>
          <a:xfrm>
            <a:off x="8520146" y="1533696"/>
            <a:ext cx="330395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OS = Windows</a:t>
            </a:r>
            <a:endParaRPr lang="en-US" dirty="0"/>
          </a:p>
        </p:txBody>
      </p:sp>
      <p:sp>
        <p:nvSpPr>
          <p:cNvPr id="44" name="TextBox 43"/>
          <p:cNvSpPr txBox="1"/>
          <p:nvPr/>
        </p:nvSpPr>
        <p:spPr>
          <a:xfrm>
            <a:off x="8520145" y="5456666"/>
            <a:ext cx="330395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OS = Debian (Linux)</a:t>
            </a:r>
            <a:endParaRPr lang="en-US" dirty="0"/>
          </a:p>
        </p:txBody>
      </p:sp>
      <p:grpSp>
        <p:nvGrpSpPr>
          <p:cNvPr id="73" name="Group 72"/>
          <p:cNvGrpSpPr/>
          <p:nvPr/>
        </p:nvGrpSpPr>
        <p:grpSpPr>
          <a:xfrm>
            <a:off x="1580866" y="2231299"/>
            <a:ext cx="771058" cy="646331"/>
            <a:chOff x="416900" y="2075736"/>
            <a:chExt cx="485089" cy="546469"/>
          </a:xfrm>
        </p:grpSpPr>
        <p:sp>
          <p:nvSpPr>
            <p:cNvPr id="78" name="Flowchart: Connector 77"/>
            <p:cNvSpPr/>
            <p:nvPr/>
          </p:nvSpPr>
          <p:spPr>
            <a:xfrm>
              <a:off x="484769" y="2144315"/>
              <a:ext cx="417220" cy="447616"/>
            </a:xfrm>
            <a:prstGeom prst="flowChartConnector">
              <a:avLst/>
            </a:prstGeom>
            <a:solidFill>
              <a:srgbClr val="BEEFFE"/>
            </a:solidFill>
            <a:ln w="952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416900" y="2075736"/>
              <a:ext cx="445842" cy="546469"/>
            </a:xfrm>
            <a:prstGeom prst="rect">
              <a:avLst/>
            </a:prstGeom>
            <a:noFill/>
          </p:spPr>
          <p:txBody>
            <a:bodyPr wrap="square" rtlCol="0">
              <a:spAutoFit/>
            </a:bodyPr>
            <a:lstStyle/>
            <a:p>
              <a:pPr algn="ctr"/>
              <a:r>
                <a:rPr lang="en-US" sz="3600" i="1" dirty="0" smtClean="0">
                  <a:solidFill>
                    <a:schemeClr val="accent3">
                      <a:lumMod val="50000"/>
                    </a:schemeClr>
                  </a:solidFill>
                  <a:latin typeface="Arial Rounded MT Bold" panose="020F0704030504030204" pitchFamily="34" charset="0"/>
                </a:rPr>
                <a:t>1</a:t>
              </a:r>
              <a:endParaRPr lang="en-US" sz="3600" i="1" dirty="0">
                <a:solidFill>
                  <a:schemeClr val="accent3">
                    <a:lumMod val="50000"/>
                  </a:schemeClr>
                </a:solidFill>
                <a:latin typeface="Arial Rounded MT Bold" panose="020F0704030504030204" pitchFamily="34" charset="0"/>
              </a:endParaRPr>
            </a:p>
          </p:txBody>
        </p:sp>
      </p:grpSp>
      <p:sp>
        <p:nvSpPr>
          <p:cNvPr id="38" name="TextBox 37"/>
          <p:cNvSpPr txBox="1"/>
          <p:nvPr/>
        </p:nvSpPr>
        <p:spPr>
          <a:xfrm>
            <a:off x="1403686" y="4018469"/>
            <a:ext cx="1156539" cy="369332"/>
          </a:xfrm>
          <a:prstGeom prst="rect">
            <a:avLst/>
          </a:prstGeom>
          <a:noFill/>
        </p:spPr>
        <p:txBody>
          <a:bodyPr wrap="square" rtlCol="0">
            <a:spAutoFit/>
          </a:bodyPr>
          <a:lstStyle/>
          <a:p>
            <a:pPr algn="ctr"/>
            <a:r>
              <a:rPr lang="en-US" b="1" i="1" dirty="0" smtClean="0"/>
              <a:t>Master</a:t>
            </a:r>
            <a:endParaRPr lang="en-US" b="1" i="1" dirty="0"/>
          </a:p>
        </p:txBody>
      </p:sp>
      <p:sp>
        <p:nvSpPr>
          <p:cNvPr id="43" name="TextBox 42"/>
          <p:cNvSpPr txBox="1"/>
          <p:nvPr/>
        </p:nvSpPr>
        <p:spPr>
          <a:xfrm>
            <a:off x="3271026" y="2980170"/>
            <a:ext cx="2438106" cy="369332"/>
          </a:xfrm>
          <a:prstGeom prst="rect">
            <a:avLst/>
          </a:prstGeom>
          <a:noFill/>
        </p:spPr>
        <p:txBody>
          <a:bodyPr wrap="square" rtlCol="0">
            <a:spAutoFit/>
          </a:bodyPr>
          <a:lstStyle/>
          <a:p>
            <a:pPr algn="ctr"/>
            <a:r>
              <a:rPr lang="en-US" b="1" i="1" dirty="0" smtClean="0"/>
              <a:t>Targeting Option</a:t>
            </a:r>
            <a:endParaRPr lang="en-US" b="1" i="1" dirty="0"/>
          </a:p>
        </p:txBody>
      </p:sp>
      <p:sp>
        <p:nvSpPr>
          <p:cNvPr id="45" name="TextBox 44"/>
          <p:cNvSpPr txBox="1"/>
          <p:nvPr/>
        </p:nvSpPr>
        <p:spPr>
          <a:xfrm>
            <a:off x="4504620" y="3903588"/>
            <a:ext cx="2438106" cy="369332"/>
          </a:xfrm>
          <a:prstGeom prst="rect">
            <a:avLst/>
          </a:prstGeom>
          <a:noFill/>
        </p:spPr>
        <p:txBody>
          <a:bodyPr wrap="square" rtlCol="0">
            <a:spAutoFit/>
          </a:bodyPr>
          <a:lstStyle/>
          <a:p>
            <a:pPr algn="ctr"/>
            <a:r>
              <a:rPr lang="en-US" b="1" i="1" dirty="0" smtClean="0"/>
              <a:t>Execution Module</a:t>
            </a:r>
            <a:endParaRPr lang="en-US" b="1" i="1" dirty="0"/>
          </a:p>
        </p:txBody>
      </p:sp>
      <p:sp>
        <p:nvSpPr>
          <p:cNvPr id="47" name="TextBox 46"/>
          <p:cNvSpPr txBox="1"/>
          <p:nvPr/>
        </p:nvSpPr>
        <p:spPr>
          <a:xfrm>
            <a:off x="6026114" y="1372972"/>
            <a:ext cx="1156539" cy="369332"/>
          </a:xfrm>
          <a:prstGeom prst="rect">
            <a:avLst/>
          </a:prstGeom>
          <a:noFill/>
        </p:spPr>
        <p:txBody>
          <a:bodyPr wrap="square" rtlCol="0">
            <a:spAutoFit/>
          </a:bodyPr>
          <a:lstStyle/>
          <a:p>
            <a:pPr algn="ctr"/>
            <a:r>
              <a:rPr lang="en-US" b="1" i="1" dirty="0" smtClean="0"/>
              <a:t>Minion</a:t>
            </a:r>
            <a:endParaRPr lang="en-US" b="1" i="1" dirty="0"/>
          </a:p>
        </p:txBody>
      </p:sp>
      <p:sp>
        <p:nvSpPr>
          <p:cNvPr id="48" name="TextBox 47"/>
          <p:cNvSpPr txBox="1"/>
          <p:nvPr/>
        </p:nvSpPr>
        <p:spPr>
          <a:xfrm>
            <a:off x="10026840" y="1271065"/>
            <a:ext cx="1156539" cy="369332"/>
          </a:xfrm>
          <a:prstGeom prst="rect">
            <a:avLst/>
          </a:prstGeom>
          <a:noFill/>
        </p:spPr>
        <p:txBody>
          <a:bodyPr wrap="square" rtlCol="0">
            <a:spAutoFit/>
          </a:bodyPr>
          <a:lstStyle/>
          <a:p>
            <a:pPr algn="ctr"/>
            <a:r>
              <a:rPr lang="en-US" b="1" i="1" dirty="0" smtClean="0"/>
              <a:t>Grain</a:t>
            </a:r>
            <a:endParaRPr lang="en-US" b="1" i="1" dirty="0"/>
          </a:p>
        </p:txBody>
      </p:sp>
      <p:sp>
        <p:nvSpPr>
          <p:cNvPr id="34" name="Oval 33"/>
          <p:cNvSpPr/>
          <p:nvPr/>
        </p:nvSpPr>
        <p:spPr>
          <a:xfrm>
            <a:off x="3263084" y="3214432"/>
            <a:ext cx="2322170" cy="8291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6195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a:off x="2720994" y="3124874"/>
            <a:ext cx="4380554" cy="100828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Execution Modules</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sp>
        <p:nvSpPr>
          <p:cNvPr id="65" name="Content Placeholder 2"/>
          <p:cNvSpPr txBox="1">
            <a:spLocks/>
          </p:cNvSpPr>
          <p:nvPr/>
        </p:nvSpPr>
        <p:spPr>
          <a:xfrm>
            <a:off x="2720994" y="3476549"/>
            <a:ext cx="3952938" cy="394659"/>
          </a:xfrm>
          <a:prstGeom prst="rect">
            <a:avLst/>
          </a:prstGeom>
        </p:spPr>
        <p:txBody>
          <a:bodyPr vert="horz" lIns="0" tIns="45720" rIns="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b="1" i="1" dirty="0">
                <a:solidFill>
                  <a:schemeClr val="bg1"/>
                </a:solidFill>
              </a:rPr>
              <a:t>s</a:t>
            </a:r>
            <a:r>
              <a:rPr lang="en-US" sz="2400" b="1" i="1" dirty="0" smtClean="0">
                <a:solidFill>
                  <a:schemeClr val="bg1"/>
                </a:solidFill>
              </a:rPr>
              <a:t>alt –G os_family:Debian test.ping</a:t>
            </a:r>
          </a:p>
        </p:txBody>
      </p:sp>
      <p:pic>
        <p:nvPicPr>
          <p:cNvPr id="40"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1469123" y="2913665"/>
            <a:ext cx="1070739" cy="1114902"/>
            <a:chOff x="1258935" y="1677415"/>
            <a:chExt cx="1070739" cy="1114902"/>
          </a:xfrm>
        </p:grpSpPr>
        <p:pic>
          <p:nvPicPr>
            <p:cNvPr id="7" name="Shape 105" descr="http://icons.iconarchive.com/icons/tpdkdesign.net/refresh-cl/256/Hardware-My-Computer-3-icon.png"/>
            <p:cNvPicPr preferRelativeResize="0"/>
            <p:nvPr/>
          </p:nvPicPr>
          <p:blipFill rotWithShape="1">
            <a:blip r:embed="rId3">
              <a:alphaModFix/>
            </a:blip>
            <a:srcRect/>
            <a:stretch/>
          </p:blipFill>
          <p:spPr>
            <a:xfrm>
              <a:off x="1383323" y="1947732"/>
              <a:ext cx="946351" cy="844585"/>
            </a:xfrm>
            <a:prstGeom prst="rect">
              <a:avLst/>
            </a:prstGeom>
            <a:noFill/>
            <a:ln>
              <a:noFill/>
            </a:ln>
          </p:spPr>
        </p:pic>
        <p:pic>
          <p:nvPicPr>
            <p:cNvPr id="2052" name="Picture 4" descr="Image result for crown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581080" flipH="1">
              <a:off x="1258935" y="1677415"/>
              <a:ext cx="625860" cy="481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7120269" y="5260846"/>
            <a:ext cx="1178961" cy="924639"/>
            <a:chOff x="612769" y="3658949"/>
            <a:chExt cx="1178961" cy="924639"/>
          </a:xfrm>
        </p:grpSpPr>
        <p:pic>
          <p:nvPicPr>
            <p:cNvPr id="41" name="Shape 105" descr="http://icons.iconarchive.com/icons/tpdkdesign.net/refresh-cl/256/Hardware-My-Computer-3-icon.png"/>
            <p:cNvPicPr preferRelativeResize="0"/>
            <p:nvPr/>
          </p:nvPicPr>
          <p:blipFill rotWithShape="1">
            <a:blip r:embed="rId3">
              <a:alphaModFix/>
            </a:blip>
            <a:srcRect/>
            <a:stretch/>
          </p:blipFill>
          <p:spPr>
            <a:xfrm>
              <a:off x="612769" y="3658949"/>
              <a:ext cx="946351" cy="844585"/>
            </a:xfrm>
            <a:prstGeom prst="rect">
              <a:avLst/>
            </a:prstGeom>
            <a:noFill/>
            <a:ln>
              <a:noFill/>
            </a:ln>
          </p:spPr>
        </p:pic>
        <p:pic>
          <p:nvPicPr>
            <p:cNvPr id="2054" name="Picture 6" descr="Image result for mini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7222" y="3798705"/>
              <a:ext cx="724508" cy="784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p:cNvGrpSpPr/>
          <p:nvPr/>
        </p:nvGrpSpPr>
        <p:grpSpPr>
          <a:xfrm>
            <a:off x="7161693" y="4133164"/>
            <a:ext cx="1197683" cy="924639"/>
            <a:chOff x="2182748" y="3658949"/>
            <a:chExt cx="1197683" cy="924639"/>
          </a:xfrm>
        </p:grpSpPr>
        <p:pic>
          <p:nvPicPr>
            <p:cNvPr id="42" name="Shape 105" descr="http://icons.iconarchive.com/icons/tpdkdesign.net/refresh-cl/256/Hardware-My-Computer-3-icon.png"/>
            <p:cNvPicPr preferRelativeResize="0"/>
            <p:nvPr/>
          </p:nvPicPr>
          <p:blipFill rotWithShape="1">
            <a:blip r:embed="rId3">
              <a:alphaModFix/>
            </a:blip>
            <a:srcRect/>
            <a:stretch/>
          </p:blipFill>
          <p:spPr>
            <a:xfrm>
              <a:off x="2182748" y="3658949"/>
              <a:ext cx="946351" cy="844585"/>
            </a:xfrm>
            <a:prstGeom prst="rect">
              <a:avLst/>
            </a:prstGeom>
            <a:noFill/>
            <a:ln>
              <a:noFill/>
            </a:ln>
          </p:spPr>
        </p:pic>
        <p:pic>
          <p:nvPicPr>
            <p:cNvPr id="68" name="Picture 6" descr="Image result for mini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923" y="3798705"/>
              <a:ext cx="724508" cy="784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p:cNvGrpSpPr/>
          <p:nvPr/>
        </p:nvGrpSpPr>
        <p:grpSpPr>
          <a:xfrm>
            <a:off x="7120269" y="1315116"/>
            <a:ext cx="1178961" cy="924639"/>
            <a:chOff x="612769" y="3658949"/>
            <a:chExt cx="1178961" cy="924639"/>
          </a:xfrm>
        </p:grpSpPr>
        <p:pic>
          <p:nvPicPr>
            <p:cNvPr id="86" name="Shape 105" descr="http://icons.iconarchive.com/icons/tpdkdesign.net/refresh-cl/256/Hardware-My-Computer-3-icon.png"/>
            <p:cNvPicPr preferRelativeResize="0"/>
            <p:nvPr/>
          </p:nvPicPr>
          <p:blipFill rotWithShape="1">
            <a:blip r:embed="rId3">
              <a:alphaModFix/>
            </a:blip>
            <a:srcRect/>
            <a:stretch/>
          </p:blipFill>
          <p:spPr>
            <a:xfrm>
              <a:off x="612769" y="3658949"/>
              <a:ext cx="946351" cy="844585"/>
            </a:xfrm>
            <a:prstGeom prst="rect">
              <a:avLst/>
            </a:prstGeom>
            <a:noFill/>
            <a:ln>
              <a:noFill/>
            </a:ln>
          </p:spPr>
        </p:pic>
        <p:pic>
          <p:nvPicPr>
            <p:cNvPr id="87" name="Picture 6" descr="Image result for mini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7222" y="3798705"/>
              <a:ext cx="724508" cy="784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p:cNvGrpSpPr/>
          <p:nvPr/>
        </p:nvGrpSpPr>
        <p:grpSpPr>
          <a:xfrm>
            <a:off x="7120269" y="2463108"/>
            <a:ext cx="1197683" cy="924639"/>
            <a:chOff x="2182748" y="3658949"/>
            <a:chExt cx="1197683" cy="924639"/>
          </a:xfrm>
        </p:grpSpPr>
        <p:pic>
          <p:nvPicPr>
            <p:cNvPr id="89" name="Shape 105" descr="http://icons.iconarchive.com/icons/tpdkdesign.net/refresh-cl/256/Hardware-My-Computer-3-icon.png"/>
            <p:cNvPicPr preferRelativeResize="0"/>
            <p:nvPr/>
          </p:nvPicPr>
          <p:blipFill rotWithShape="1">
            <a:blip r:embed="rId3">
              <a:alphaModFix/>
            </a:blip>
            <a:srcRect/>
            <a:stretch/>
          </p:blipFill>
          <p:spPr>
            <a:xfrm>
              <a:off x="2182748" y="3658949"/>
              <a:ext cx="946351" cy="844585"/>
            </a:xfrm>
            <a:prstGeom prst="rect">
              <a:avLst/>
            </a:prstGeom>
            <a:noFill/>
            <a:ln>
              <a:noFill/>
            </a:ln>
          </p:spPr>
        </p:pic>
        <p:pic>
          <p:nvPicPr>
            <p:cNvPr id="90" name="Picture 6" descr="Image result for mini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923" y="3798705"/>
              <a:ext cx="724508" cy="784883"/>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extBox 50"/>
          <p:cNvSpPr txBox="1"/>
          <p:nvPr/>
        </p:nvSpPr>
        <p:spPr>
          <a:xfrm>
            <a:off x="8520145" y="4322707"/>
            <a:ext cx="330395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OS = Redhat (Linux)</a:t>
            </a:r>
          </a:p>
        </p:txBody>
      </p:sp>
      <p:sp>
        <p:nvSpPr>
          <p:cNvPr id="94" name="TextBox 93"/>
          <p:cNvSpPr txBox="1"/>
          <p:nvPr/>
        </p:nvSpPr>
        <p:spPr>
          <a:xfrm>
            <a:off x="8520145" y="2657158"/>
            <a:ext cx="330395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OS = </a:t>
            </a:r>
            <a:r>
              <a:rPr lang="en-US" b="1" u="sng" dirty="0" smtClean="0">
                <a:solidFill>
                  <a:srgbClr val="FF0000"/>
                </a:solidFill>
              </a:rPr>
              <a:t>Debian</a:t>
            </a:r>
            <a:r>
              <a:rPr lang="en-US" dirty="0" smtClean="0"/>
              <a:t> (Linux)</a:t>
            </a:r>
          </a:p>
        </p:txBody>
      </p:sp>
      <p:sp>
        <p:nvSpPr>
          <p:cNvPr id="95" name="TextBox 94"/>
          <p:cNvSpPr txBox="1"/>
          <p:nvPr/>
        </p:nvSpPr>
        <p:spPr>
          <a:xfrm>
            <a:off x="8520146" y="1533696"/>
            <a:ext cx="330395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OS = Windows</a:t>
            </a:r>
            <a:endParaRPr lang="en-US" dirty="0"/>
          </a:p>
        </p:txBody>
      </p:sp>
      <p:sp>
        <p:nvSpPr>
          <p:cNvPr id="44" name="TextBox 43"/>
          <p:cNvSpPr txBox="1"/>
          <p:nvPr/>
        </p:nvSpPr>
        <p:spPr>
          <a:xfrm>
            <a:off x="8520145" y="5456666"/>
            <a:ext cx="330395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OS = </a:t>
            </a:r>
            <a:r>
              <a:rPr lang="en-US" b="1" u="sng" dirty="0" smtClean="0">
                <a:solidFill>
                  <a:srgbClr val="FF0000"/>
                </a:solidFill>
              </a:rPr>
              <a:t>Debian</a:t>
            </a:r>
            <a:r>
              <a:rPr lang="en-US" dirty="0" smtClean="0"/>
              <a:t> (Linux)</a:t>
            </a:r>
            <a:endParaRPr lang="en-US" dirty="0"/>
          </a:p>
        </p:txBody>
      </p:sp>
      <p:cxnSp>
        <p:nvCxnSpPr>
          <p:cNvPr id="52" name="Straight Arrow Connector 51"/>
          <p:cNvCxnSpPr/>
          <p:nvPr/>
        </p:nvCxnSpPr>
        <p:spPr>
          <a:xfrm flipH="1">
            <a:off x="4144488" y="2695099"/>
            <a:ext cx="2864860" cy="3002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flipV="1">
            <a:off x="4227616" y="4272920"/>
            <a:ext cx="2821306" cy="13815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1580866" y="2231299"/>
            <a:ext cx="771058" cy="646331"/>
            <a:chOff x="416900" y="2075736"/>
            <a:chExt cx="485089" cy="546469"/>
          </a:xfrm>
        </p:grpSpPr>
        <p:sp>
          <p:nvSpPr>
            <p:cNvPr id="78" name="Flowchart: Connector 77"/>
            <p:cNvSpPr/>
            <p:nvPr/>
          </p:nvSpPr>
          <p:spPr>
            <a:xfrm>
              <a:off x="484769" y="2144315"/>
              <a:ext cx="417220" cy="447616"/>
            </a:xfrm>
            <a:prstGeom prst="flowChartConnector">
              <a:avLst/>
            </a:prstGeom>
            <a:solidFill>
              <a:srgbClr val="BEEFFE"/>
            </a:solidFill>
            <a:ln w="952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416900" y="2075736"/>
              <a:ext cx="445842" cy="546469"/>
            </a:xfrm>
            <a:prstGeom prst="rect">
              <a:avLst/>
            </a:prstGeom>
            <a:noFill/>
          </p:spPr>
          <p:txBody>
            <a:bodyPr wrap="square" rtlCol="0">
              <a:spAutoFit/>
            </a:bodyPr>
            <a:lstStyle/>
            <a:p>
              <a:pPr algn="ctr"/>
              <a:r>
                <a:rPr lang="en-US" sz="3600" i="1" dirty="0" smtClean="0">
                  <a:solidFill>
                    <a:schemeClr val="accent3">
                      <a:lumMod val="50000"/>
                    </a:schemeClr>
                  </a:solidFill>
                  <a:latin typeface="Arial Rounded MT Bold" panose="020F0704030504030204" pitchFamily="34" charset="0"/>
                </a:rPr>
                <a:t>1</a:t>
              </a:r>
              <a:endParaRPr lang="en-US" sz="3600" i="1" dirty="0">
                <a:solidFill>
                  <a:schemeClr val="accent3">
                    <a:lumMod val="50000"/>
                  </a:schemeClr>
                </a:solidFill>
                <a:latin typeface="Arial Rounded MT Bold" panose="020F0704030504030204" pitchFamily="34" charset="0"/>
              </a:endParaRPr>
            </a:p>
          </p:txBody>
        </p:sp>
      </p:grpSp>
      <p:grpSp>
        <p:nvGrpSpPr>
          <p:cNvPr id="96" name="Group 95"/>
          <p:cNvGrpSpPr/>
          <p:nvPr/>
        </p:nvGrpSpPr>
        <p:grpSpPr>
          <a:xfrm>
            <a:off x="4938074" y="1270174"/>
            <a:ext cx="771058" cy="663779"/>
            <a:chOff x="416900" y="2075736"/>
            <a:chExt cx="485089" cy="561221"/>
          </a:xfrm>
        </p:grpSpPr>
        <p:sp>
          <p:nvSpPr>
            <p:cNvPr id="97" name="Flowchart: Connector 96"/>
            <p:cNvSpPr/>
            <p:nvPr/>
          </p:nvSpPr>
          <p:spPr>
            <a:xfrm>
              <a:off x="484769" y="2144315"/>
              <a:ext cx="417220" cy="447616"/>
            </a:xfrm>
            <a:prstGeom prst="flowChartConnector">
              <a:avLst/>
            </a:prstGeom>
            <a:solidFill>
              <a:srgbClr val="BEEFFE"/>
            </a:solidFill>
            <a:ln w="952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p:cNvSpPr txBox="1"/>
            <p:nvPr/>
          </p:nvSpPr>
          <p:spPr>
            <a:xfrm>
              <a:off x="416900" y="2075736"/>
              <a:ext cx="445842" cy="561221"/>
            </a:xfrm>
            <a:prstGeom prst="rect">
              <a:avLst/>
            </a:prstGeom>
            <a:noFill/>
          </p:spPr>
          <p:txBody>
            <a:bodyPr wrap="square" rtlCol="0">
              <a:spAutoFit/>
            </a:bodyPr>
            <a:lstStyle/>
            <a:p>
              <a:pPr algn="ctr"/>
              <a:r>
                <a:rPr lang="en-US" sz="3600" i="1" dirty="0" smtClean="0">
                  <a:solidFill>
                    <a:schemeClr val="accent3">
                      <a:lumMod val="50000"/>
                    </a:schemeClr>
                  </a:solidFill>
                  <a:latin typeface="Arial Rounded MT Bold" panose="020F0704030504030204" pitchFamily="34" charset="0"/>
                </a:rPr>
                <a:t>2</a:t>
              </a:r>
              <a:endParaRPr lang="en-US" sz="3600" i="1" dirty="0">
                <a:solidFill>
                  <a:schemeClr val="accent3">
                    <a:lumMod val="50000"/>
                  </a:schemeClr>
                </a:solidFill>
                <a:latin typeface="Arial Rounded MT Bold" panose="020F0704030504030204" pitchFamily="34" charset="0"/>
              </a:endParaRPr>
            </a:p>
          </p:txBody>
        </p:sp>
      </p:grpSp>
      <p:sp>
        <p:nvSpPr>
          <p:cNvPr id="38" name="TextBox 37"/>
          <p:cNvSpPr txBox="1"/>
          <p:nvPr/>
        </p:nvSpPr>
        <p:spPr>
          <a:xfrm>
            <a:off x="1403686" y="4018469"/>
            <a:ext cx="1156539" cy="369332"/>
          </a:xfrm>
          <a:prstGeom prst="rect">
            <a:avLst/>
          </a:prstGeom>
          <a:noFill/>
        </p:spPr>
        <p:txBody>
          <a:bodyPr wrap="square" rtlCol="0">
            <a:spAutoFit/>
          </a:bodyPr>
          <a:lstStyle/>
          <a:p>
            <a:pPr algn="ctr"/>
            <a:r>
              <a:rPr lang="en-US" b="1" i="1" dirty="0" smtClean="0"/>
              <a:t>Master</a:t>
            </a:r>
            <a:endParaRPr lang="en-US" b="1" i="1" dirty="0"/>
          </a:p>
        </p:txBody>
      </p:sp>
      <p:sp>
        <p:nvSpPr>
          <p:cNvPr id="43" name="TextBox 42"/>
          <p:cNvSpPr txBox="1"/>
          <p:nvPr/>
        </p:nvSpPr>
        <p:spPr>
          <a:xfrm>
            <a:off x="3271026" y="2980170"/>
            <a:ext cx="2438106" cy="369332"/>
          </a:xfrm>
          <a:prstGeom prst="rect">
            <a:avLst/>
          </a:prstGeom>
          <a:noFill/>
        </p:spPr>
        <p:txBody>
          <a:bodyPr wrap="square" rtlCol="0">
            <a:spAutoFit/>
          </a:bodyPr>
          <a:lstStyle/>
          <a:p>
            <a:pPr algn="ctr"/>
            <a:r>
              <a:rPr lang="en-US" b="1" i="1" dirty="0" smtClean="0"/>
              <a:t>Targeting Option</a:t>
            </a:r>
            <a:endParaRPr lang="en-US" b="1" i="1" dirty="0"/>
          </a:p>
        </p:txBody>
      </p:sp>
      <p:sp>
        <p:nvSpPr>
          <p:cNvPr id="45" name="TextBox 44"/>
          <p:cNvSpPr txBox="1"/>
          <p:nvPr/>
        </p:nvSpPr>
        <p:spPr>
          <a:xfrm>
            <a:off x="4504620" y="3903588"/>
            <a:ext cx="2438106" cy="369332"/>
          </a:xfrm>
          <a:prstGeom prst="rect">
            <a:avLst/>
          </a:prstGeom>
          <a:noFill/>
        </p:spPr>
        <p:txBody>
          <a:bodyPr wrap="square" rtlCol="0">
            <a:spAutoFit/>
          </a:bodyPr>
          <a:lstStyle/>
          <a:p>
            <a:pPr algn="ctr"/>
            <a:r>
              <a:rPr lang="en-US" b="1" i="1" dirty="0" smtClean="0"/>
              <a:t>Execution Module</a:t>
            </a:r>
            <a:endParaRPr lang="en-US" b="1" i="1" dirty="0"/>
          </a:p>
        </p:txBody>
      </p:sp>
      <p:sp>
        <p:nvSpPr>
          <p:cNvPr id="47" name="TextBox 46"/>
          <p:cNvSpPr txBox="1"/>
          <p:nvPr/>
        </p:nvSpPr>
        <p:spPr>
          <a:xfrm>
            <a:off x="6026114" y="1372972"/>
            <a:ext cx="1156539" cy="369332"/>
          </a:xfrm>
          <a:prstGeom prst="rect">
            <a:avLst/>
          </a:prstGeom>
          <a:noFill/>
        </p:spPr>
        <p:txBody>
          <a:bodyPr wrap="square" rtlCol="0">
            <a:spAutoFit/>
          </a:bodyPr>
          <a:lstStyle/>
          <a:p>
            <a:pPr algn="ctr"/>
            <a:r>
              <a:rPr lang="en-US" b="1" i="1" dirty="0" smtClean="0"/>
              <a:t>Minion</a:t>
            </a:r>
            <a:endParaRPr lang="en-US" b="1" i="1" dirty="0"/>
          </a:p>
        </p:txBody>
      </p:sp>
      <p:sp>
        <p:nvSpPr>
          <p:cNvPr id="48" name="TextBox 47"/>
          <p:cNvSpPr txBox="1"/>
          <p:nvPr/>
        </p:nvSpPr>
        <p:spPr>
          <a:xfrm>
            <a:off x="10026840" y="1271065"/>
            <a:ext cx="1156539" cy="369332"/>
          </a:xfrm>
          <a:prstGeom prst="rect">
            <a:avLst/>
          </a:prstGeom>
          <a:noFill/>
        </p:spPr>
        <p:txBody>
          <a:bodyPr wrap="square" rtlCol="0">
            <a:spAutoFit/>
          </a:bodyPr>
          <a:lstStyle/>
          <a:p>
            <a:pPr algn="ctr"/>
            <a:r>
              <a:rPr lang="en-US" b="1" i="1" dirty="0" smtClean="0"/>
              <a:t>Grain</a:t>
            </a:r>
            <a:endParaRPr lang="en-US" b="1" i="1" dirty="0"/>
          </a:p>
        </p:txBody>
      </p:sp>
    </p:spTree>
    <p:extLst>
      <p:ext uri="{BB962C8B-B14F-4D97-AF65-F5344CB8AC3E}">
        <p14:creationId xmlns:p14="http://schemas.microsoft.com/office/powerpoint/2010/main" val="8735376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To The Terminal!</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Dem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5758" y="1494472"/>
            <a:ext cx="4000500" cy="4000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saltstack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4298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8393723" cy="634877"/>
          </a:xfrm>
        </p:spPr>
        <p:txBody>
          <a:bodyPr>
            <a:normAutofit fontScale="90000"/>
          </a:bodyPr>
          <a:lstStyle/>
          <a:p>
            <a:r>
              <a:rPr lang="en-US" dirty="0" smtClean="0"/>
              <a:t>What Others Are Doing….</a:t>
            </a:r>
            <a:endParaRPr lang="en-US" dirty="0"/>
          </a:p>
        </p:txBody>
      </p:sp>
      <p:sp>
        <p:nvSpPr>
          <p:cNvPr id="3" name="Content Placeholder 2"/>
          <p:cNvSpPr>
            <a:spLocks noGrp="1"/>
          </p:cNvSpPr>
          <p:nvPr>
            <p:ph idx="4294967295"/>
          </p:nvPr>
        </p:nvSpPr>
        <p:spPr>
          <a:xfrm>
            <a:off x="974350" y="5511298"/>
            <a:ext cx="4100630" cy="662546"/>
          </a:xfrm>
        </p:spPr>
        <p:txBody>
          <a:bodyPr>
            <a:noAutofit/>
          </a:bodyPr>
          <a:lstStyle/>
          <a:p>
            <a:pPr marL="0" lvl="0" indent="0">
              <a:spcBef>
                <a:spcPts val="0"/>
              </a:spcBef>
              <a:spcAft>
                <a:spcPts val="0"/>
              </a:spcAft>
              <a:buClr>
                <a:schemeClr val="dk1"/>
              </a:buClr>
              <a:buSzPct val="25000"/>
              <a:buNone/>
            </a:pPr>
            <a:r>
              <a:rPr lang="en-US" sz="1600" b="1" i="1" dirty="0" smtClean="0">
                <a:solidFill>
                  <a:schemeClr val="dk1"/>
                </a:solidFill>
                <a:ea typeface="Calibri"/>
                <a:cs typeface="Calibri"/>
                <a:sym typeface="Calibri"/>
              </a:rPr>
              <a:t>“jSTL #1 – jSTL</a:t>
            </a:r>
            <a:r>
              <a:rPr lang="en-US" sz="1600" b="1" i="1" dirty="0">
                <a:solidFill>
                  <a:schemeClr val="dk1"/>
                </a:solidFill>
                <a:ea typeface="Calibri"/>
                <a:cs typeface="Calibri"/>
                <a:sym typeface="Calibri"/>
              </a:rPr>
              <a:t> </a:t>
            </a:r>
            <a:r>
              <a:rPr lang="en-US" sz="1600" b="1" i="1" dirty="0" smtClean="0">
                <a:solidFill>
                  <a:schemeClr val="dk1"/>
                </a:solidFill>
                <a:ea typeface="Calibri"/>
                <a:cs typeface="Calibri"/>
                <a:sym typeface="Calibri"/>
              </a:rPr>
              <a:t>Launch + Web + Service Workers</a:t>
            </a:r>
            <a:r>
              <a:rPr lang="en-US" sz="1600" b="1" i="1" dirty="0" smtClean="0">
                <a:solidFill>
                  <a:schemeClr val="dk1"/>
                </a:solidFill>
                <a:ea typeface="Calibri"/>
                <a:cs typeface="Calibri"/>
                <a:sym typeface="Calibri"/>
              </a:rPr>
              <a:t>”</a:t>
            </a:r>
            <a:endParaRPr lang="en-US" sz="1600" b="1" i="1" dirty="0" smtClean="0">
              <a:solidFill>
                <a:schemeClr val="dk1"/>
              </a:solidFill>
              <a:ea typeface="Calibri"/>
              <a:cs typeface="Calibri"/>
              <a:sym typeface="Calibri"/>
            </a:endParaRPr>
          </a:p>
          <a:p>
            <a:pPr marL="0" lvl="0" indent="0">
              <a:spcBef>
                <a:spcPts val="0"/>
              </a:spcBef>
              <a:spcAft>
                <a:spcPts val="0"/>
              </a:spcAft>
              <a:buClr>
                <a:schemeClr val="dk1"/>
              </a:buClr>
              <a:buSzPct val="25000"/>
              <a:buNone/>
            </a:pPr>
            <a:r>
              <a:rPr lang="en-US" sz="1600" dirty="0" smtClean="0">
                <a:solidFill>
                  <a:schemeClr val="dk1"/>
                </a:solidFill>
                <a:ea typeface="Calibri"/>
                <a:cs typeface="Calibri"/>
                <a:sym typeface="Calibri"/>
              </a:rPr>
              <a:t>  </a:t>
            </a:r>
            <a:r>
              <a:rPr lang="en-US" sz="1600" dirty="0" smtClean="0">
                <a:solidFill>
                  <a:schemeClr val="dk1"/>
                </a:solidFill>
                <a:ea typeface="Calibri"/>
                <a:cs typeface="Calibri"/>
                <a:sym typeface="Calibri"/>
              </a:rPr>
              <a:t>Apr</a:t>
            </a:r>
            <a:r>
              <a:rPr lang="en-US" sz="1600" dirty="0" smtClean="0">
                <a:solidFill>
                  <a:schemeClr val="dk1"/>
                </a:solidFill>
                <a:ea typeface="Calibri"/>
                <a:cs typeface="Calibri"/>
                <a:sym typeface="Calibri"/>
              </a:rPr>
              <a:t> 25 </a:t>
            </a:r>
            <a:r>
              <a:rPr lang="en-US" sz="1600" dirty="0" smtClean="0">
                <a:solidFill>
                  <a:schemeClr val="dk1"/>
                </a:solidFill>
                <a:ea typeface="Calibri"/>
                <a:cs typeface="Calibri"/>
                <a:sym typeface="Calibri"/>
              </a:rPr>
              <a:t>(Tue) </a:t>
            </a:r>
            <a:r>
              <a:rPr lang="en-US" sz="1600" dirty="0" smtClean="0">
                <a:solidFill>
                  <a:schemeClr val="dk1"/>
                </a:solidFill>
                <a:ea typeface="Calibri"/>
                <a:cs typeface="Calibri"/>
                <a:sym typeface="Symbol" panose="05050102010706020507" pitchFamily="18" charset="2"/>
              </a:rPr>
              <a:t>  </a:t>
            </a:r>
            <a:r>
              <a:rPr lang="en-US" sz="1600" dirty="0" smtClean="0">
                <a:solidFill>
                  <a:schemeClr val="dk1"/>
                </a:solidFill>
                <a:ea typeface="Calibri"/>
                <a:cs typeface="Calibri"/>
                <a:sym typeface="Calibri"/>
              </a:rPr>
              <a:t>6:30 </a:t>
            </a:r>
            <a:r>
              <a:rPr lang="en-US" sz="1600" dirty="0" smtClean="0">
                <a:solidFill>
                  <a:schemeClr val="dk1"/>
                </a:solidFill>
                <a:ea typeface="Calibri"/>
                <a:cs typeface="Calibri"/>
                <a:sym typeface="Calibri"/>
              </a:rPr>
              <a:t>pm</a:t>
            </a:r>
          </a:p>
          <a:p>
            <a:pPr marL="0" lvl="0" indent="0">
              <a:spcBef>
                <a:spcPts val="0"/>
              </a:spcBef>
              <a:spcAft>
                <a:spcPts val="0"/>
              </a:spcAft>
              <a:buClr>
                <a:schemeClr val="dk1"/>
              </a:buClr>
              <a:buSzPct val="25000"/>
              <a:buNone/>
            </a:pPr>
            <a:r>
              <a:rPr lang="en-US" sz="1600" dirty="0" smtClean="0">
                <a:solidFill>
                  <a:schemeClr val="dk1"/>
                </a:solidFill>
                <a:ea typeface="Calibri"/>
                <a:cs typeface="Calibri"/>
                <a:sym typeface="Calibri"/>
              </a:rPr>
              <a:t>  CIC@CET</a:t>
            </a:r>
            <a:endParaRPr lang="en-US" sz="1600" dirty="0">
              <a:solidFill>
                <a:schemeClr val="dk1"/>
              </a:solidFill>
              <a:ea typeface="Calibri"/>
              <a:cs typeface="Calibri"/>
              <a:sym typeface="Calibri"/>
            </a:endParaRPr>
          </a:p>
        </p:txBody>
      </p:sp>
      <p:cxnSp>
        <p:nvCxnSpPr>
          <p:cNvPr id="8" name="Straight Connector 7"/>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2144909" y="1365165"/>
            <a:ext cx="1773344" cy="1407706"/>
          </a:xfrm>
          <a:prstGeom prst="rect">
            <a:avLst/>
          </a:prstGeom>
        </p:spPr>
      </p:pic>
      <p:sp>
        <p:nvSpPr>
          <p:cNvPr id="9" name="Content Placeholder 2"/>
          <p:cNvSpPr txBox="1">
            <a:spLocks/>
          </p:cNvSpPr>
          <p:nvPr/>
        </p:nvSpPr>
        <p:spPr>
          <a:xfrm>
            <a:off x="6389192" y="2931635"/>
            <a:ext cx="4607287" cy="662546"/>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Clr>
                <a:schemeClr val="dk1"/>
              </a:buClr>
              <a:buSzPct val="25000"/>
              <a:buFont typeface="Calibri" panose="020F0502020204030204" pitchFamily="34" charset="0"/>
              <a:buNone/>
            </a:pPr>
            <a:r>
              <a:rPr lang="en-US" sz="1600" b="1" i="1" dirty="0" smtClean="0">
                <a:solidFill>
                  <a:schemeClr val="dk1"/>
                </a:solidFill>
                <a:ea typeface="Calibri"/>
                <a:cs typeface="Calibri"/>
                <a:sym typeface="Calibri"/>
              </a:rPr>
              <a:t>“Docker in Practice: Binaries, Code and Configuration” </a:t>
            </a:r>
            <a:endParaRPr lang="en-US" sz="1600" b="1" i="1" dirty="0" smtClean="0">
              <a:solidFill>
                <a:schemeClr val="dk1"/>
              </a:solidFill>
              <a:ea typeface="Calibri"/>
              <a:cs typeface="Calibri"/>
              <a:sym typeface="Calibri"/>
            </a:endParaRPr>
          </a:p>
          <a:p>
            <a:pPr marL="0" indent="0">
              <a:spcBef>
                <a:spcPts val="0"/>
              </a:spcBef>
              <a:spcAft>
                <a:spcPts val="0"/>
              </a:spcAft>
              <a:buClr>
                <a:schemeClr val="dk1"/>
              </a:buClr>
              <a:buSzPct val="25000"/>
              <a:buFont typeface="Calibri" panose="020F0502020204030204" pitchFamily="34" charset="0"/>
              <a:buNone/>
            </a:pPr>
            <a:r>
              <a:rPr lang="en-US" sz="1600" dirty="0" smtClean="0">
                <a:solidFill>
                  <a:schemeClr val="dk1"/>
                </a:solidFill>
                <a:ea typeface="Calibri"/>
                <a:cs typeface="Calibri"/>
                <a:sym typeface="Calibri"/>
              </a:rPr>
              <a:t>  </a:t>
            </a:r>
            <a:r>
              <a:rPr lang="en-US" sz="1600" dirty="0" smtClean="0">
                <a:solidFill>
                  <a:schemeClr val="dk1"/>
                </a:solidFill>
                <a:ea typeface="Calibri"/>
                <a:cs typeface="Calibri"/>
                <a:sym typeface="Calibri"/>
              </a:rPr>
              <a:t>Apr</a:t>
            </a:r>
            <a:r>
              <a:rPr lang="en-US" sz="1600" dirty="0" smtClean="0">
                <a:solidFill>
                  <a:schemeClr val="dk1"/>
                </a:solidFill>
                <a:ea typeface="Calibri"/>
                <a:cs typeface="Calibri"/>
                <a:sym typeface="Calibri"/>
              </a:rPr>
              <a:t> </a:t>
            </a:r>
            <a:r>
              <a:rPr lang="en-US" sz="1600" dirty="0" smtClean="0">
                <a:solidFill>
                  <a:schemeClr val="dk1"/>
                </a:solidFill>
                <a:ea typeface="Calibri"/>
                <a:cs typeface="Calibri"/>
                <a:sym typeface="Calibri"/>
              </a:rPr>
              <a:t>20 </a:t>
            </a:r>
            <a:r>
              <a:rPr lang="en-US" sz="1600" dirty="0" smtClean="0">
                <a:solidFill>
                  <a:schemeClr val="dk1"/>
                </a:solidFill>
                <a:ea typeface="Calibri"/>
                <a:cs typeface="Calibri"/>
                <a:sym typeface="Calibri"/>
              </a:rPr>
              <a:t>(Thu) </a:t>
            </a:r>
            <a:r>
              <a:rPr lang="en-US" sz="1600" dirty="0" smtClean="0">
                <a:solidFill>
                  <a:schemeClr val="dk1"/>
                </a:solidFill>
                <a:ea typeface="Calibri"/>
                <a:cs typeface="Calibri"/>
                <a:sym typeface="Symbol" panose="05050102010706020507" pitchFamily="18" charset="2"/>
              </a:rPr>
              <a:t>  </a:t>
            </a:r>
            <a:r>
              <a:rPr lang="en-US" sz="1600" dirty="0" smtClean="0">
                <a:solidFill>
                  <a:schemeClr val="dk1"/>
                </a:solidFill>
                <a:ea typeface="Calibri"/>
                <a:cs typeface="Calibri"/>
                <a:sym typeface="Calibri"/>
              </a:rPr>
              <a:t>6:30 </a:t>
            </a:r>
            <a:r>
              <a:rPr lang="en-US" sz="1600" dirty="0" smtClean="0">
                <a:solidFill>
                  <a:schemeClr val="dk1"/>
                </a:solidFill>
                <a:ea typeface="Calibri"/>
                <a:cs typeface="Calibri"/>
                <a:sym typeface="Calibri"/>
              </a:rPr>
              <a:t>pm</a:t>
            </a:r>
          </a:p>
          <a:p>
            <a:pPr marL="0" indent="0">
              <a:spcBef>
                <a:spcPts val="0"/>
              </a:spcBef>
              <a:spcAft>
                <a:spcPts val="0"/>
              </a:spcAft>
              <a:buClr>
                <a:schemeClr val="dk1"/>
              </a:buClr>
              <a:buSzPct val="25000"/>
              <a:buNone/>
            </a:pPr>
            <a:r>
              <a:rPr lang="en-US" sz="1600" dirty="0" smtClean="0">
                <a:solidFill>
                  <a:schemeClr val="dk1"/>
                </a:solidFill>
                <a:ea typeface="Calibri"/>
                <a:cs typeface="Calibri"/>
                <a:sym typeface="Calibri"/>
              </a:rPr>
              <a:t>  Asychrony </a:t>
            </a:r>
            <a:r>
              <a:rPr lang="en-US" sz="1600" dirty="0" smtClean="0">
                <a:solidFill>
                  <a:schemeClr val="dk1"/>
                </a:solidFill>
                <a:ea typeface="Calibri"/>
                <a:cs typeface="Calibri"/>
                <a:sym typeface="Symbol" panose="05050102010706020507" pitchFamily="18" charset="2"/>
              </a:rPr>
              <a:t>  </a:t>
            </a:r>
            <a:r>
              <a:rPr lang="en-US" sz="1600" dirty="0" smtClean="0">
                <a:solidFill>
                  <a:schemeClr val="dk1"/>
                </a:solidFill>
                <a:ea typeface="Calibri"/>
                <a:cs typeface="Calibri"/>
                <a:sym typeface="Symbol" panose="05050102010706020507" pitchFamily="18" charset="2"/>
              </a:rPr>
              <a:t>1000 </a:t>
            </a:r>
            <a:r>
              <a:rPr lang="en-US" sz="1600" dirty="0" smtClean="0">
                <a:solidFill>
                  <a:schemeClr val="dk1"/>
                </a:solidFill>
                <a:ea typeface="Calibri"/>
                <a:cs typeface="Calibri"/>
                <a:sym typeface="Symbol" panose="05050102010706020507" pitchFamily="18" charset="2"/>
              </a:rPr>
              <a:t>Spruce St</a:t>
            </a:r>
            <a:endParaRPr lang="en-US" sz="1600" dirty="0">
              <a:solidFill>
                <a:schemeClr val="dk1"/>
              </a:solidFill>
              <a:ea typeface="Calibri"/>
              <a:cs typeface="Calibri"/>
              <a:sym typeface="Calibri"/>
            </a:endParaRPr>
          </a:p>
        </p:txBody>
      </p:sp>
      <p:sp>
        <p:nvSpPr>
          <p:cNvPr id="16" name="Content Placeholder 2"/>
          <p:cNvSpPr txBox="1">
            <a:spLocks/>
          </p:cNvSpPr>
          <p:nvPr/>
        </p:nvSpPr>
        <p:spPr>
          <a:xfrm>
            <a:off x="6314607" y="5511298"/>
            <a:ext cx="4756455" cy="662546"/>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Clr>
                <a:schemeClr val="dk1"/>
              </a:buClr>
              <a:buSzPct val="25000"/>
              <a:buFont typeface="Calibri" panose="020F0502020204030204" pitchFamily="34" charset="0"/>
              <a:buNone/>
            </a:pPr>
            <a:r>
              <a:rPr lang="en-US" sz="1600" b="1" i="1" dirty="0" smtClean="0">
                <a:solidFill>
                  <a:schemeClr val="dk1"/>
                </a:solidFill>
                <a:ea typeface="Calibri"/>
                <a:cs typeface="Calibri"/>
                <a:sym typeface="Calibri"/>
              </a:rPr>
              <a:t>“Near Real-Time Ingest with StreamSets Data Collector”</a:t>
            </a:r>
            <a:endParaRPr lang="en-US" sz="1600" b="1" i="1" dirty="0" smtClean="0">
              <a:solidFill>
                <a:schemeClr val="dk1"/>
              </a:solidFill>
              <a:ea typeface="Calibri"/>
              <a:cs typeface="Calibri"/>
              <a:sym typeface="Calibri"/>
            </a:endParaRPr>
          </a:p>
          <a:p>
            <a:pPr marL="0" indent="0">
              <a:spcBef>
                <a:spcPts val="0"/>
              </a:spcBef>
              <a:spcAft>
                <a:spcPts val="0"/>
              </a:spcAft>
              <a:buClr>
                <a:schemeClr val="dk1"/>
              </a:buClr>
              <a:buSzPct val="25000"/>
              <a:buNone/>
            </a:pPr>
            <a:r>
              <a:rPr lang="en-US" sz="1600" dirty="0" smtClean="0">
                <a:solidFill>
                  <a:schemeClr val="dk1"/>
                </a:solidFill>
                <a:ea typeface="Calibri"/>
                <a:cs typeface="Calibri"/>
                <a:sym typeface="Calibri"/>
              </a:rPr>
              <a:t>  </a:t>
            </a:r>
            <a:r>
              <a:rPr lang="en-US" sz="1600" dirty="0" smtClean="0">
                <a:solidFill>
                  <a:schemeClr val="dk1"/>
                </a:solidFill>
                <a:ea typeface="Calibri"/>
                <a:cs typeface="Calibri"/>
                <a:sym typeface="Calibri"/>
              </a:rPr>
              <a:t>May 3 (Wed) </a:t>
            </a:r>
            <a:r>
              <a:rPr lang="en-US" sz="1600" dirty="0">
                <a:solidFill>
                  <a:schemeClr val="dk1"/>
                </a:solidFill>
                <a:ea typeface="Calibri"/>
                <a:cs typeface="Calibri"/>
                <a:sym typeface="Symbol" panose="05050102010706020507" pitchFamily="18" charset="2"/>
              </a:rPr>
              <a:t> </a:t>
            </a:r>
            <a:r>
              <a:rPr lang="en-US" sz="1600" dirty="0" smtClean="0">
                <a:solidFill>
                  <a:schemeClr val="dk1"/>
                </a:solidFill>
                <a:ea typeface="Calibri"/>
                <a:cs typeface="Calibri"/>
                <a:sym typeface="Calibri"/>
              </a:rPr>
              <a:t>7 pm</a:t>
            </a:r>
            <a:endParaRPr lang="en-US" sz="1600" dirty="0" smtClean="0">
              <a:solidFill>
                <a:schemeClr val="dk1"/>
              </a:solidFill>
              <a:ea typeface="Calibri"/>
              <a:cs typeface="Calibri"/>
              <a:sym typeface="Calibri"/>
            </a:endParaRPr>
          </a:p>
          <a:p>
            <a:pPr marL="0" indent="0">
              <a:spcBef>
                <a:spcPts val="0"/>
              </a:spcBef>
              <a:spcAft>
                <a:spcPts val="0"/>
              </a:spcAft>
              <a:buClr>
                <a:schemeClr val="dk1"/>
              </a:buClr>
              <a:buSzPct val="25000"/>
              <a:buNone/>
            </a:pPr>
            <a:r>
              <a:rPr lang="en-US" sz="1600" dirty="0" smtClean="0">
                <a:solidFill>
                  <a:schemeClr val="dk1"/>
                </a:solidFill>
                <a:ea typeface="Calibri"/>
                <a:cs typeface="Calibri"/>
                <a:sym typeface="Calibri"/>
              </a:rPr>
              <a:t>  CIC  </a:t>
            </a:r>
            <a:r>
              <a:rPr lang="en-US" sz="1600" dirty="0">
                <a:solidFill>
                  <a:schemeClr val="dk1"/>
                </a:solidFill>
                <a:ea typeface="Calibri"/>
                <a:cs typeface="Calibri"/>
                <a:sym typeface="Symbol" panose="05050102010706020507" pitchFamily="18" charset="2"/>
              </a:rPr>
              <a:t>  </a:t>
            </a:r>
            <a:r>
              <a:rPr lang="en-US" sz="1600" dirty="0" smtClean="0">
                <a:solidFill>
                  <a:schemeClr val="dk1"/>
                </a:solidFill>
                <a:ea typeface="Calibri"/>
                <a:cs typeface="Calibri"/>
                <a:sym typeface="Symbol" panose="05050102010706020507" pitchFamily="18" charset="2"/>
              </a:rPr>
              <a:t>4240 Duncan Ave</a:t>
            </a:r>
            <a:endParaRPr lang="en-US" sz="1600" dirty="0">
              <a:solidFill>
                <a:schemeClr val="dk1"/>
              </a:solidFill>
              <a:ea typeface="Calibri"/>
              <a:cs typeface="Calibri"/>
              <a:sym typeface="Calibri"/>
            </a:endParaRPr>
          </a:p>
          <a:p>
            <a:pPr marL="0" indent="0">
              <a:spcBef>
                <a:spcPts val="0"/>
              </a:spcBef>
              <a:spcAft>
                <a:spcPts val="0"/>
              </a:spcAft>
              <a:buClr>
                <a:schemeClr val="dk1"/>
              </a:buClr>
              <a:buSzPct val="25000"/>
              <a:buFont typeface="Calibri" panose="020F0502020204030204" pitchFamily="34" charset="0"/>
              <a:buNone/>
            </a:pPr>
            <a:endParaRPr lang="en-US" sz="1600" dirty="0">
              <a:solidFill>
                <a:schemeClr val="dk1"/>
              </a:solidFill>
              <a:ea typeface="Calibri"/>
              <a:cs typeface="Calibri"/>
              <a:sym typeface="Calibri"/>
            </a:endParaRPr>
          </a:p>
        </p:txBody>
      </p:sp>
      <p:sp>
        <p:nvSpPr>
          <p:cNvPr id="18" name="Content Placeholder 2"/>
          <p:cNvSpPr txBox="1">
            <a:spLocks/>
          </p:cNvSpPr>
          <p:nvPr/>
        </p:nvSpPr>
        <p:spPr>
          <a:xfrm>
            <a:off x="1700886" y="2931635"/>
            <a:ext cx="2632701" cy="662546"/>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Clr>
                <a:schemeClr val="dk1"/>
              </a:buClr>
              <a:buSzPct val="25000"/>
              <a:buFont typeface="Calibri" panose="020F0502020204030204" pitchFamily="34" charset="0"/>
              <a:buNone/>
            </a:pPr>
            <a:r>
              <a:rPr lang="en-US" sz="1600" b="1" i="1" dirty="0" smtClean="0">
                <a:solidFill>
                  <a:schemeClr val="dk1"/>
                </a:solidFill>
                <a:ea typeface="Calibri"/>
                <a:cs typeface="Calibri"/>
                <a:sym typeface="Calibri"/>
              </a:rPr>
              <a:t>“An Introduction to Nerves” </a:t>
            </a:r>
            <a:endParaRPr lang="en-US" sz="1600" b="1" i="1" dirty="0" smtClean="0">
              <a:solidFill>
                <a:schemeClr val="dk1"/>
              </a:solidFill>
              <a:ea typeface="Calibri"/>
              <a:cs typeface="Calibri"/>
              <a:sym typeface="Calibri"/>
            </a:endParaRPr>
          </a:p>
          <a:p>
            <a:pPr marL="0" indent="0">
              <a:spcBef>
                <a:spcPts val="0"/>
              </a:spcBef>
              <a:spcAft>
                <a:spcPts val="0"/>
              </a:spcAft>
              <a:buClr>
                <a:schemeClr val="dk1"/>
              </a:buClr>
              <a:buSzPct val="25000"/>
              <a:buFont typeface="Calibri" panose="020F0502020204030204" pitchFamily="34" charset="0"/>
              <a:buNone/>
            </a:pPr>
            <a:r>
              <a:rPr lang="en-US" sz="1600" dirty="0" smtClean="0">
                <a:solidFill>
                  <a:schemeClr val="dk1"/>
                </a:solidFill>
                <a:ea typeface="Calibri"/>
                <a:cs typeface="Calibri"/>
                <a:sym typeface="Calibri"/>
              </a:rPr>
              <a:t>  </a:t>
            </a:r>
            <a:r>
              <a:rPr lang="en-US" sz="1600" dirty="0" smtClean="0">
                <a:solidFill>
                  <a:schemeClr val="dk1"/>
                </a:solidFill>
                <a:ea typeface="Calibri"/>
                <a:cs typeface="Calibri"/>
                <a:sym typeface="Calibri"/>
              </a:rPr>
              <a:t>Apr</a:t>
            </a:r>
            <a:r>
              <a:rPr lang="en-US" sz="1600" dirty="0" smtClean="0">
                <a:solidFill>
                  <a:schemeClr val="dk1"/>
                </a:solidFill>
                <a:ea typeface="Calibri"/>
                <a:cs typeface="Calibri"/>
                <a:sym typeface="Calibri"/>
              </a:rPr>
              <a:t> 17 (</a:t>
            </a:r>
            <a:r>
              <a:rPr lang="en-US" sz="1600" dirty="0" smtClean="0">
                <a:solidFill>
                  <a:schemeClr val="dk1"/>
                </a:solidFill>
                <a:ea typeface="Calibri"/>
                <a:cs typeface="Calibri"/>
                <a:sym typeface="Calibri"/>
              </a:rPr>
              <a:t>Mon</a:t>
            </a:r>
            <a:r>
              <a:rPr lang="en-US" sz="1600" dirty="0" smtClean="0">
                <a:solidFill>
                  <a:schemeClr val="dk1"/>
                </a:solidFill>
                <a:ea typeface="Calibri"/>
                <a:cs typeface="Calibri"/>
                <a:sym typeface="Calibri"/>
              </a:rPr>
              <a:t>) </a:t>
            </a:r>
            <a:r>
              <a:rPr lang="en-US" sz="1600" dirty="0" smtClean="0">
                <a:solidFill>
                  <a:schemeClr val="dk1"/>
                </a:solidFill>
                <a:ea typeface="Calibri"/>
                <a:cs typeface="Calibri"/>
                <a:sym typeface="Symbol" panose="05050102010706020507" pitchFamily="18" charset="2"/>
              </a:rPr>
              <a:t>  </a:t>
            </a:r>
            <a:r>
              <a:rPr lang="en-US" sz="1600" dirty="0" smtClean="0">
                <a:solidFill>
                  <a:schemeClr val="dk1"/>
                </a:solidFill>
                <a:ea typeface="Calibri"/>
                <a:cs typeface="Calibri"/>
                <a:sym typeface="Calibri"/>
              </a:rPr>
              <a:t>6:30 </a:t>
            </a:r>
            <a:r>
              <a:rPr lang="en-US" sz="1600" dirty="0" smtClean="0">
                <a:solidFill>
                  <a:schemeClr val="dk1"/>
                </a:solidFill>
                <a:ea typeface="Calibri"/>
                <a:cs typeface="Calibri"/>
                <a:sym typeface="Calibri"/>
              </a:rPr>
              <a:t>pm</a:t>
            </a:r>
          </a:p>
          <a:p>
            <a:pPr marL="0" indent="0">
              <a:spcBef>
                <a:spcPts val="0"/>
              </a:spcBef>
              <a:spcAft>
                <a:spcPts val="0"/>
              </a:spcAft>
              <a:buClr>
                <a:schemeClr val="dk1"/>
              </a:buClr>
              <a:buSzPct val="25000"/>
              <a:buNone/>
            </a:pPr>
            <a:r>
              <a:rPr lang="en-US" sz="1600" dirty="0" smtClean="0">
                <a:solidFill>
                  <a:schemeClr val="dk1"/>
                </a:solidFill>
                <a:ea typeface="Calibri"/>
                <a:cs typeface="Calibri"/>
                <a:sym typeface="Calibri"/>
              </a:rPr>
              <a:t>  </a:t>
            </a:r>
            <a:r>
              <a:rPr lang="en-US" sz="1600" dirty="0" smtClean="0">
                <a:solidFill>
                  <a:schemeClr val="dk1"/>
                </a:solidFill>
                <a:ea typeface="Calibri"/>
                <a:cs typeface="Calibri"/>
                <a:sym typeface="Calibri"/>
              </a:rPr>
              <a:t>Asynchrony </a:t>
            </a:r>
            <a:r>
              <a:rPr lang="en-US" sz="1600" dirty="0" smtClean="0">
                <a:solidFill>
                  <a:schemeClr val="dk1"/>
                </a:solidFill>
                <a:ea typeface="Calibri"/>
                <a:cs typeface="Calibri"/>
                <a:sym typeface="Symbol" panose="05050102010706020507" pitchFamily="18" charset="2"/>
              </a:rPr>
              <a:t>  900 Spruce St</a:t>
            </a:r>
            <a:endParaRPr lang="en-US" sz="1600" dirty="0">
              <a:solidFill>
                <a:schemeClr val="dk1"/>
              </a:solidFill>
              <a:ea typeface="Calibri"/>
              <a:cs typeface="Calibri"/>
              <a:sym typeface="Calibri"/>
            </a:endParaRPr>
          </a:p>
        </p:txBody>
      </p:sp>
      <p:pic>
        <p:nvPicPr>
          <p:cNvPr id="10" name="Picture 9"/>
          <p:cNvPicPr>
            <a:picLocks noChangeAspect="1"/>
          </p:cNvPicPr>
          <p:nvPr/>
        </p:nvPicPr>
        <p:blipFill>
          <a:blip r:embed="rId3"/>
          <a:stretch>
            <a:fillRect/>
          </a:stretch>
        </p:blipFill>
        <p:spPr>
          <a:xfrm>
            <a:off x="7766520" y="1437915"/>
            <a:ext cx="1773344" cy="1407706"/>
          </a:xfrm>
          <a:prstGeom prst="rect">
            <a:avLst/>
          </a:prstGeom>
        </p:spPr>
      </p:pic>
      <p:pic>
        <p:nvPicPr>
          <p:cNvPr id="11" name="Picture 10"/>
          <p:cNvPicPr>
            <a:picLocks noChangeAspect="1"/>
          </p:cNvPicPr>
          <p:nvPr/>
        </p:nvPicPr>
        <p:blipFill>
          <a:blip r:embed="rId4"/>
          <a:stretch>
            <a:fillRect/>
          </a:stretch>
        </p:blipFill>
        <p:spPr>
          <a:xfrm>
            <a:off x="2144909" y="3984833"/>
            <a:ext cx="1787176" cy="1407707"/>
          </a:xfrm>
          <a:prstGeom prst="rect">
            <a:avLst/>
          </a:prstGeom>
        </p:spPr>
      </p:pic>
      <p:pic>
        <p:nvPicPr>
          <p:cNvPr id="12" name="Picture 11"/>
          <p:cNvPicPr>
            <a:picLocks noChangeAspect="1"/>
          </p:cNvPicPr>
          <p:nvPr/>
        </p:nvPicPr>
        <p:blipFill>
          <a:blip r:embed="rId5"/>
          <a:stretch>
            <a:fillRect/>
          </a:stretch>
        </p:blipFill>
        <p:spPr>
          <a:xfrm>
            <a:off x="7766520" y="3984833"/>
            <a:ext cx="1773344" cy="1407707"/>
          </a:xfrm>
          <a:prstGeom prst="rect">
            <a:avLst/>
          </a:prstGeom>
        </p:spPr>
      </p:pic>
    </p:spTree>
    <p:extLst>
      <p:ext uri="{BB962C8B-B14F-4D97-AF65-F5344CB8AC3E}">
        <p14:creationId xmlns:p14="http://schemas.microsoft.com/office/powerpoint/2010/main" val="19594753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a:t>Key Files and Folders</a:t>
            </a:r>
            <a:endParaRPr lang="en-US" i="1" dirty="0"/>
          </a:p>
        </p:txBody>
      </p:sp>
      <p:sp>
        <p:nvSpPr>
          <p:cNvPr id="3" name="Content Placeholder 2"/>
          <p:cNvSpPr>
            <a:spLocks noGrp="1"/>
          </p:cNvSpPr>
          <p:nvPr>
            <p:ph idx="4294967295"/>
          </p:nvPr>
        </p:nvSpPr>
        <p:spPr>
          <a:xfrm>
            <a:off x="2281248" y="1672279"/>
            <a:ext cx="1969477" cy="4546653"/>
          </a:xfrm>
        </p:spPr>
        <p:txBody>
          <a:bodyPr>
            <a:normAutofit fontScale="85000" lnSpcReduction="20000"/>
          </a:bodyPr>
          <a:lstStyle/>
          <a:p>
            <a:pPr marL="0" indent="0">
              <a:buNone/>
            </a:pPr>
            <a:r>
              <a:rPr lang="en-US" sz="2600" dirty="0" smtClean="0"/>
              <a:t>/</a:t>
            </a:r>
          </a:p>
          <a:p>
            <a:pPr marL="0" indent="0">
              <a:buNone/>
            </a:pPr>
            <a:r>
              <a:rPr lang="en-US" sz="2600" dirty="0"/>
              <a:t> </a:t>
            </a:r>
            <a:r>
              <a:rPr lang="en-US" sz="2600" dirty="0" smtClean="0"/>
              <a:t>    bin</a:t>
            </a:r>
          </a:p>
          <a:p>
            <a:pPr marL="0" indent="0">
              <a:buNone/>
            </a:pPr>
            <a:r>
              <a:rPr lang="en-US" sz="2600" dirty="0"/>
              <a:t> </a:t>
            </a:r>
            <a:r>
              <a:rPr lang="en-US" sz="2600" dirty="0" smtClean="0"/>
              <a:t>    boot</a:t>
            </a:r>
          </a:p>
          <a:p>
            <a:pPr marL="0" indent="0">
              <a:buNone/>
            </a:pPr>
            <a:r>
              <a:rPr lang="en-US" sz="2600" dirty="0" smtClean="0"/>
              <a:t>     </a:t>
            </a:r>
            <a:r>
              <a:rPr lang="en-US" sz="2600" dirty="0" smtClean="0">
                <a:solidFill>
                  <a:schemeClr val="tx1"/>
                </a:solidFill>
              </a:rPr>
              <a:t>etc</a:t>
            </a:r>
          </a:p>
          <a:p>
            <a:pPr marL="0" indent="0">
              <a:buNone/>
            </a:pPr>
            <a:r>
              <a:rPr lang="en-US" sz="2600" dirty="0"/>
              <a:t> </a:t>
            </a:r>
            <a:r>
              <a:rPr lang="en-US" sz="2600" dirty="0" smtClean="0"/>
              <a:t>    home</a:t>
            </a:r>
          </a:p>
          <a:p>
            <a:pPr marL="0" indent="0">
              <a:buNone/>
            </a:pPr>
            <a:r>
              <a:rPr lang="en-US" sz="2600" dirty="0"/>
              <a:t> </a:t>
            </a:r>
            <a:r>
              <a:rPr lang="en-US" sz="2600" dirty="0" smtClean="0"/>
              <a:t>    lib</a:t>
            </a:r>
          </a:p>
          <a:p>
            <a:pPr marL="0" indent="0">
              <a:buNone/>
            </a:pPr>
            <a:r>
              <a:rPr lang="en-US" sz="2600" dirty="0"/>
              <a:t> </a:t>
            </a:r>
            <a:r>
              <a:rPr lang="en-US" sz="2600" dirty="0" smtClean="0"/>
              <a:t>    </a:t>
            </a:r>
            <a:r>
              <a:rPr lang="en-US" sz="2600" dirty="0" err="1" smtClean="0"/>
              <a:t>mnt</a:t>
            </a:r>
            <a:endParaRPr lang="en-US" sz="2600" dirty="0" smtClean="0"/>
          </a:p>
          <a:p>
            <a:pPr marL="0" indent="0">
              <a:buNone/>
            </a:pPr>
            <a:r>
              <a:rPr lang="en-US" sz="2600" dirty="0"/>
              <a:t> </a:t>
            </a:r>
            <a:r>
              <a:rPr lang="en-US" sz="2600" dirty="0" smtClean="0"/>
              <a:t>    opt</a:t>
            </a:r>
            <a:endParaRPr lang="en-US" sz="2600" dirty="0"/>
          </a:p>
          <a:p>
            <a:pPr marL="0" indent="0">
              <a:buNone/>
            </a:pPr>
            <a:r>
              <a:rPr lang="en-US" sz="2600" dirty="0" smtClean="0"/>
              <a:t>     </a:t>
            </a:r>
            <a:r>
              <a:rPr lang="en-US" sz="2600" dirty="0" err="1" smtClean="0"/>
              <a:t>usr</a:t>
            </a:r>
            <a:endParaRPr lang="en-US" sz="2600" dirty="0" smtClean="0"/>
          </a:p>
          <a:p>
            <a:pPr marL="0" indent="0">
              <a:buNone/>
            </a:pPr>
            <a:r>
              <a:rPr lang="en-US" sz="2600" dirty="0"/>
              <a:t> </a:t>
            </a:r>
            <a:r>
              <a:rPr lang="en-US" sz="2600" dirty="0" smtClean="0"/>
              <a:t>    </a:t>
            </a:r>
            <a:r>
              <a:rPr lang="en-US" sz="2600" dirty="0" err="1" smtClean="0"/>
              <a:t>var</a:t>
            </a:r>
            <a:endParaRPr lang="en-US" sz="2600" dirty="0" smtClean="0"/>
          </a:p>
          <a:p>
            <a:pPr marL="0" indent="0">
              <a:buNone/>
            </a:pPr>
            <a:r>
              <a:rPr lang="en-US" sz="2600" dirty="0" smtClean="0"/>
              <a:t>     </a:t>
            </a:r>
            <a:endParaRPr lang="en-US" sz="1400" dirty="0" smtClean="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p:cNvSpPr txBox="1">
            <a:spLocks/>
          </p:cNvSpPr>
          <p:nvPr/>
        </p:nvSpPr>
        <p:spPr>
          <a:xfrm>
            <a:off x="2281248" y="1303463"/>
            <a:ext cx="1762490" cy="344307"/>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1800" b="1" i="1" u="sng" dirty="0" smtClean="0"/>
              <a:t>Linux File System</a:t>
            </a:r>
            <a:endParaRPr lang="en-US" sz="2200" u="sng" dirty="0" smtClean="0"/>
          </a:p>
          <a:p>
            <a:pPr marL="384048" lvl="3" indent="0">
              <a:buFont typeface="Calibri" pitchFamily="34" charset="0"/>
              <a:buNone/>
            </a:pPr>
            <a:endParaRPr lang="en-US" sz="2200" dirty="0" smtClean="0"/>
          </a:p>
          <a:p>
            <a:pPr marL="0" indent="0">
              <a:buFont typeface="Calibri" panose="020F0502020204030204" pitchFamily="34" charset="0"/>
              <a:buNone/>
            </a:pPr>
            <a:endParaRPr lang="en-US" sz="1400" dirty="0" smtClean="0"/>
          </a:p>
          <a:p>
            <a:pPr marL="384048" lvl="3" indent="0">
              <a:buFont typeface="Calibri" pitchFamily="34" charset="0"/>
              <a:buNone/>
            </a:pPr>
            <a:endParaRPr lang="en-US" sz="2200" dirty="0" smtClean="0"/>
          </a:p>
        </p:txBody>
      </p:sp>
      <p:pic>
        <p:nvPicPr>
          <p:cNvPr id="9" name="Picture 4" descr="Image result for crow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81080" flipH="1">
            <a:off x="1016304" y="1196844"/>
            <a:ext cx="734035" cy="5653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52214" y="1757840"/>
            <a:ext cx="864677" cy="307777"/>
          </a:xfrm>
          <a:prstGeom prst="rect">
            <a:avLst/>
          </a:prstGeom>
          <a:noFill/>
        </p:spPr>
        <p:txBody>
          <a:bodyPr wrap="square" rtlCol="0">
            <a:spAutoFit/>
          </a:bodyPr>
          <a:lstStyle/>
          <a:p>
            <a:pPr algn="ctr"/>
            <a:r>
              <a:rPr lang="en-US" sz="1400" b="1" i="1" dirty="0" smtClean="0"/>
              <a:t>(m</a:t>
            </a:r>
            <a:r>
              <a:rPr lang="en-US" sz="1400" b="1" i="1" dirty="0" smtClean="0"/>
              <a:t>aster)</a:t>
            </a:r>
            <a:endParaRPr lang="en-US" sz="1400" b="1" i="1" dirty="0"/>
          </a:p>
        </p:txBody>
      </p:sp>
    </p:spTree>
    <p:extLst>
      <p:ext uri="{BB962C8B-B14F-4D97-AF65-F5344CB8AC3E}">
        <p14:creationId xmlns:p14="http://schemas.microsoft.com/office/powerpoint/2010/main" val="19688536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a:t>Key Files and Folders</a:t>
            </a:r>
            <a:endParaRPr lang="en-US" i="1" dirty="0"/>
          </a:p>
        </p:txBody>
      </p:sp>
      <p:sp>
        <p:nvSpPr>
          <p:cNvPr id="3" name="Content Placeholder 2"/>
          <p:cNvSpPr>
            <a:spLocks noGrp="1"/>
          </p:cNvSpPr>
          <p:nvPr>
            <p:ph idx="4294967295"/>
          </p:nvPr>
        </p:nvSpPr>
        <p:spPr>
          <a:xfrm>
            <a:off x="2281248" y="1672279"/>
            <a:ext cx="1969477" cy="4546653"/>
          </a:xfrm>
        </p:spPr>
        <p:txBody>
          <a:bodyPr>
            <a:normAutofit fontScale="85000" lnSpcReduction="20000"/>
          </a:bodyPr>
          <a:lstStyle/>
          <a:p>
            <a:pPr marL="0" indent="0">
              <a:buNone/>
            </a:pPr>
            <a:r>
              <a:rPr lang="en-US" sz="2600" dirty="0" smtClean="0"/>
              <a:t>/</a:t>
            </a:r>
          </a:p>
          <a:p>
            <a:pPr marL="0" indent="0">
              <a:buNone/>
            </a:pPr>
            <a:r>
              <a:rPr lang="en-US" sz="2600" dirty="0"/>
              <a:t> </a:t>
            </a:r>
            <a:r>
              <a:rPr lang="en-US" sz="2600" dirty="0" smtClean="0"/>
              <a:t>    bin</a:t>
            </a:r>
          </a:p>
          <a:p>
            <a:pPr marL="0" indent="0">
              <a:buNone/>
            </a:pPr>
            <a:r>
              <a:rPr lang="en-US" sz="2600" dirty="0"/>
              <a:t> </a:t>
            </a:r>
            <a:r>
              <a:rPr lang="en-US" sz="2600" dirty="0" smtClean="0"/>
              <a:t>    boot</a:t>
            </a:r>
          </a:p>
          <a:p>
            <a:pPr marL="0" indent="0">
              <a:buNone/>
            </a:pPr>
            <a:r>
              <a:rPr lang="en-US" sz="2600" dirty="0" smtClean="0"/>
              <a:t>     </a:t>
            </a:r>
            <a:r>
              <a:rPr lang="en-US" sz="2600" dirty="0" smtClean="0">
                <a:solidFill>
                  <a:schemeClr val="tx1"/>
                </a:solidFill>
              </a:rPr>
              <a:t>etc</a:t>
            </a:r>
          </a:p>
          <a:p>
            <a:pPr marL="0" indent="0">
              <a:buNone/>
            </a:pPr>
            <a:r>
              <a:rPr lang="en-US" sz="2600" dirty="0"/>
              <a:t> </a:t>
            </a:r>
            <a:r>
              <a:rPr lang="en-US" sz="2600" dirty="0" smtClean="0"/>
              <a:t>    home</a:t>
            </a:r>
          </a:p>
          <a:p>
            <a:pPr marL="0" indent="0">
              <a:buNone/>
            </a:pPr>
            <a:r>
              <a:rPr lang="en-US" sz="2600" dirty="0"/>
              <a:t> </a:t>
            </a:r>
            <a:r>
              <a:rPr lang="en-US" sz="2600" dirty="0" smtClean="0"/>
              <a:t>    lib</a:t>
            </a:r>
          </a:p>
          <a:p>
            <a:pPr marL="0" indent="0">
              <a:buNone/>
            </a:pPr>
            <a:r>
              <a:rPr lang="en-US" sz="2600" dirty="0"/>
              <a:t> </a:t>
            </a:r>
            <a:r>
              <a:rPr lang="en-US" sz="2600" dirty="0" smtClean="0"/>
              <a:t>    </a:t>
            </a:r>
            <a:r>
              <a:rPr lang="en-US" sz="2600" dirty="0" err="1" smtClean="0"/>
              <a:t>mnt</a:t>
            </a:r>
            <a:endParaRPr lang="en-US" sz="2600" dirty="0" smtClean="0"/>
          </a:p>
          <a:p>
            <a:pPr marL="0" indent="0">
              <a:buNone/>
            </a:pPr>
            <a:r>
              <a:rPr lang="en-US" sz="2600" dirty="0"/>
              <a:t> </a:t>
            </a:r>
            <a:r>
              <a:rPr lang="en-US" sz="2600" dirty="0" smtClean="0"/>
              <a:t>    opt</a:t>
            </a:r>
            <a:endParaRPr lang="en-US" sz="2600" dirty="0"/>
          </a:p>
          <a:p>
            <a:pPr marL="0" indent="0">
              <a:buNone/>
            </a:pPr>
            <a:r>
              <a:rPr lang="en-US" sz="2600" dirty="0" smtClean="0"/>
              <a:t>     </a:t>
            </a:r>
            <a:r>
              <a:rPr lang="en-US" sz="2600" dirty="0" err="1" smtClean="0"/>
              <a:t>usr</a:t>
            </a:r>
            <a:endParaRPr lang="en-US" sz="2600" dirty="0" smtClean="0"/>
          </a:p>
          <a:p>
            <a:pPr marL="0" indent="0">
              <a:buNone/>
            </a:pPr>
            <a:r>
              <a:rPr lang="en-US" sz="2600" dirty="0"/>
              <a:t> </a:t>
            </a:r>
            <a:r>
              <a:rPr lang="en-US" sz="2600" dirty="0" smtClean="0"/>
              <a:t>    </a:t>
            </a:r>
            <a:r>
              <a:rPr lang="en-US" sz="2600" dirty="0" err="1" smtClean="0"/>
              <a:t>var</a:t>
            </a:r>
            <a:endParaRPr lang="en-US" sz="2600" dirty="0" smtClean="0"/>
          </a:p>
          <a:p>
            <a:pPr marL="0" indent="0">
              <a:buNone/>
            </a:pPr>
            <a:r>
              <a:rPr lang="en-US" sz="2600" dirty="0" smtClean="0"/>
              <a:t>     </a:t>
            </a:r>
            <a:r>
              <a:rPr lang="en-US" sz="2600" b="1" i="1" dirty="0" smtClean="0">
                <a:solidFill>
                  <a:srgbClr val="00CCFF"/>
                </a:solidFill>
              </a:rPr>
              <a:t>srv</a:t>
            </a:r>
          </a:p>
          <a:p>
            <a:pPr marL="0" indent="0">
              <a:buNone/>
            </a:pPr>
            <a:endParaRPr lang="en-US" sz="1400" dirty="0" smtClean="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p:cNvSpPr txBox="1">
            <a:spLocks/>
          </p:cNvSpPr>
          <p:nvPr/>
        </p:nvSpPr>
        <p:spPr>
          <a:xfrm>
            <a:off x="2281248" y="1303463"/>
            <a:ext cx="1762490" cy="344307"/>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1800" b="1" i="1" u="sng" dirty="0" smtClean="0"/>
              <a:t>Linux File System</a:t>
            </a:r>
            <a:endParaRPr lang="en-US" sz="2200" u="sng" dirty="0" smtClean="0"/>
          </a:p>
          <a:p>
            <a:pPr marL="384048" lvl="3" indent="0">
              <a:buFont typeface="Calibri" pitchFamily="34" charset="0"/>
              <a:buNone/>
            </a:pPr>
            <a:endParaRPr lang="en-US" sz="2200" dirty="0" smtClean="0"/>
          </a:p>
          <a:p>
            <a:pPr marL="0" indent="0">
              <a:buFont typeface="Calibri" panose="020F0502020204030204" pitchFamily="34" charset="0"/>
              <a:buNone/>
            </a:pPr>
            <a:endParaRPr lang="en-US" sz="1400" dirty="0" smtClean="0"/>
          </a:p>
          <a:p>
            <a:pPr marL="384048" lvl="3" indent="0">
              <a:buFont typeface="Calibri" pitchFamily="34" charset="0"/>
              <a:buNone/>
            </a:pPr>
            <a:endParaRPr lang="en-US" sz="2200" dirty="0" smtClean="0"/>
          </a:p>
        </p:txBody>
      </p:sp>
      <p:sp>
        <p:nvSpPr>
          <p:cNvPr id="12" name="Oval 11"/>
          <p:cNvSpPr/>
          <p:nvPr/>
        </p:nvSpPr>
        <p:spPr>
          <a:xfrm>
            <a:off x="1919415" y="5740753"/>
            <a:ext cx="1787611" cy="38819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Image result for crow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81080" flipH="1">
            <a:off x="1016304" y="1196844"/>
            <a:ext cx="734035" cy="56530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952214" y="1757840"/>
            <a:ext cx="864677" cy="307777"/>
          </a:xfrm>
          <a:prstGeom prst="rect">
            <a:avLst/>
          </a:prstGeom>
          <a:noFill/>
        </p:spPr>
        <p:txBody>
          <a:bodyPr wrap="square" rtlCol="0">
            <a:spAutoFit/>
          </a:bodyPr>
          <a:lstStyle/>
          <a:p>
            <a:pPr algn="ctr"/>
            <a:r>
              <a:rPr lang="en-US" sz="1400" b="1" i="1" dirty="0" smtClean="0"/>
              <a:t>(m</a:t>
            </a:r>
            <a:r>
              <a:rPr lang="en-US" sz="1400" b="1" i="1" dirty="0" smtClean="0"/>
              <a:t>aster)</a:t>
            </a:r>
            <a:endParaRPr lang="en-US" sz="1400" b="1" i="1" dirty="0"/>
          </a:p>
        </p:txBody>
      </p:sp>
      <p:cxnSp>
        <p:nvCxnSpPr>
          <p:cNvPr id="20" name="Straight Arrow Connector 19"/>
          <p:cNvCxnSpPr>
            <a:stCxn id="19" idx="2"/>
          </p:cNvCxnSpPr>
          <p:nvPr/>
        </p:nvCxnSpPr>
        <p:spPr>
          <a:xfrm>
            <a:off x="1384553" y="2065617"/>
            <a:ext cx="1062085" cy="3675136"/>
          </a:xfrm>
          <a:prstGeom prst="straightConnector1">
            <a:avLst/>
          </a:prstGeom>
          <a:ln w="38100">
            <a:solidFill>
              <a:srgbClr val="00CC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93465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a:t>Key Files and Folders</a:t>
            </a:r>
            <a:endParaRPr lang="en-US" i="1" dirty="0"/>
          </a:p>
        </p:txBody>
      </p:sp>
      <p:sp>
        <p:nvSpPr>
          <p:cNvPr id="3" name="Content Placeholder 2"/>
          <p:cNvSpPr>
            <a:spLocks noGrp="1"/>
          </p:cNvSpPr>
          <p:nvPr>
            <p:ph idx="4294967295"/>
          </p:nvPr>
        </p:nvSpPr>
        <p:spPr>
          <a:xfrm>
            <a:off x="2281248" y="1672279"/>
            <a:ext cx="1969477" cy="4546653"/>
          </a:xfrm>
        </p:spPr>
        <p:txBody>
          <a:bodyPr>
            <a:normAutofit fontScale="85000" lnSpcReduction="20000"/>
          </a:bodyPr>
          <a:lstStyle/>
          <a:p>
            <a:pPr marL="0" indent="0">
              <a:buNone/>
            </a:pPr>
            <a:r>
              <a:rPr lang="en-US" sz="2600" dirty="0" smtClean="0"/>
              <a:t>/</a:t>
            </a:r>
          </a:p>
          <a:p>
            <a:pPr marL="0" indent="0">
              <a:buNone/>
            </a:pPr>
            <a:r>
              <a:rPr lang="en-US" sz="2600" dirty="0"/>
              <a:t> </a:t>
            </a:r>
            <a:r>
              <a:rPr lang="en-US" sz="2600" dirty="0" smtClean="0"/>
              <a:t>    bin</a:t>
            </a:r>
          </a:p>
          <a:p>
            <a:pPr marL="0" indent="0">
              <a:buNone/>
            </a:pPr>
            <a:r>
              <a:rPr lang="en-US" sz="2600" dirty="0"/>
              <a:t> </a:t>
            </a:r>
            <a:r>
              <a:rPr lang="en-US" sz="2600" dirty="0" smtClean="0"/>
              <a:t>    boot</a:t>
            </a:r>
          </a:p>
          <a:p>
            <a:pPr marL="0" indent="0">
              <a:buNone/>
            </a:pPr>
            <a:r>
              <a:rPr lang="en-US" sz="2600" dirty="0" smtClean="0"/>
              <a:t>     </a:t>
            </a:r>
            <a:r>
              <a:rPr lang="en-US" sz="2600" dirty="0" smtClean="0">
                <a:solidFill>
                  <a:schemeClr val="tx1"/>
                </a:solidFill>
              </a:rPr>
              <a:t>etc</a:t>
            </a:r>
          </a:p>
          <a:p>
            <a:pPr marL="0" indent="0">
              <a:buNone/>
            </a:pPr>
            <a:r>
              <a:rPr lang="en-US" sz="2600" dirty="0"/>
              <a:t> </a:t>
            </a:r>
            <a:r>
              <a:rPr lang="en-US" sz="2600" dirty="0" smtClean="0"/>
              <a:t>    home</a:t>
            </a:r>
          </a:p>
          <a:p>
            <a:pPr marL="0" indent="0">
              <a:buNone/>
            </a:pPr>
            <a:r>
              <a:rPr lang="en-US" sz="2600" dirty="0"/>
              <a:t> </a:t>
            </a:r>
            <a:r>
              <a:rPr lang="en-US" sz="2600" dirty="0" smtClean="0"/>
              <a:t>    lib</a:t>
            </a:r>
          </a:p>
          <a:p>
            <a:pPr marL="0" indent="0">
              <a:buNone/>
            </a:pPr>
            <a:r>
              <a:rPr lang="en-US" sz="2600" dirty="0"/>
              <a:t> </a:t>
            </a:r>
            <a:r>
              <a:rPr lang="en-US" sz="2600" dirty="0" smtClean="0"/>
              <a:t>    </a:t>
            </a:r>
            <a:r>
              <a:rPr lang="en-US" sz="2600" dirty="0" err="1" smtClean="0"/>
              <a:t>mnt</a:t>
            </a:r>
            <a:endParaRPr lang="en-US" sz="2600" dirty="0" smtClean="0"/>
          </a:p>
          <a:p>
            <a:pPr marL="0" indent="0">
              <a:buNone/>
            </a:pPr>
            <a:r>
              <a:rPr lang="en-US" sz="2600" dirty="0"/>
              <a:t> </a:t>
            </a:r>
            <a:r>
              <a:rPr lang="en-US" sz="2600" dirty="0" smtClean="0"/>
              <a:t>    opt</a:t>
            </a:r>
            <a:endParaRPr lang="en-US" sz="2600" dirty="0"/>
          </a:p>
          <a:p>
            <a:pPr marL="0" indent="0">
              <a:buNone/>
            </a:pPr>
            <a:r>
              <a:rPr lang="en-US" sz="2600" dirty="0" smtClean="0"/>
              <a:t>     </a:t>
            </a:r>
            <a:r>
              <a:rPr lang="en-US" sz="2600" dirty="0" err="1" smtClean="0"/>
              <a:t>usr</a:t>
            </a:r>
            <a:endParaRPr lang="en-US" sz="2600" dirty="0" smtClean="0"/>
          </a:p>
          <a:p>
            <a:pPr marL="0" indent="0">
              <a:buNone/>
            </a:pPr>
            <a:r>
              <a:rPr lang="en-US" sz="2600" dirty="0"/>
              <a:t> </a:t>
            </a:r>
            <a:r>
              <a:rPr lang="en-US" sz="2600" dirty="0" smtClean="0"/>
              <a:t>    </a:t>
            </a:r>
            <a:r>
              <a:rPr lang="en-US" sz="2600" dirty="0" err="1" smtClean="0"/>
              <a:t>var</a:t>
            </a:r>
            <a:endParaRPr lang="en-US" sz="2600" dirty="0" smtClean="0"/>
          </a:p>
          <a:p>
            <a:pPr marL="0" indent="0">
              <a:buNone/>
            </a:pPr>
            <a:r>
              <a:rPr lang="en-US" sz="2600" dirty="0" smtClean="0"/>
              <a:t>     </a:t>
            </a:r>
            <a:r>
              <a:rPr lang="en-US" sz="2600" b="1" i="1" dirty="0" smtClean="0">
                <a:solidFill>
                  <a:srgbClr val="00CCFF"/>
                </a:solidFill>
              </a:rPr>
              <a:t>srv</a:t>
            </a:r>
          </a:p>
          <a:p>
            <a:pPr marL="0" indent="0">
              <a:buNone/>
            </a:pPr>
            <a:endParaRPr lang="en-US" sz="1400" dirty="0" smtClean="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p:cNvSpPr txBox="1">
            <a:spLocks/>
          </p:cNvSpPr>
          <p:nvPr/>
        </p:nvSpPr>
        <p:spPr>
          <a:xfrm>
            <a:off x="2281248" y="1303463"/>
            <a:ext cx="1762490" cy="344307"/>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1800" b="1" i="1" u="sng" dirty="0" smtClean="0"/>
              <a:t>Linux File System</a:t>
            </a:r>
            <a:endParaRPr lang="en-US" sz="2200" u="sng" dirty="0" smtClean="0"/>
          </a:p>
          <a:p>
            <a:pPr marL="384048" lvl="3" indent="0">
              <a:buFont typeface="Calibri" pitchFamily="34" charset="0"/>
              <a:buNone/>
            </a:pPr>
            <a:endParaRPr lang="en-US" sz="2200" dirty="0" smtClean="0"/>
          </a:p>
          <a:p>
            <a:pPr marL="0" indent="0">
              <a:buFont typeface="Calibri" panose="020F0502020204030204" pitchFamily="34" charset="0"/>
              <a:buNone/>
            </a:pPr>
            <a:endParaRPr lang="en-US" sz="1400" dirty="0" smtClean="0"/>
          </a:p>
          <a:p>
            <a:pPr marL="384048" lvl="3" indent="0">
              <a:buFont typeface="Calibri" pitchFamily="34" charset="0"/>
              <a:buNone/>
            </a:pPr>
            <a:endParaRPr lang="en-US" sz="2200" dirty="0" smtClean="0"/>
          </a:p>
        </p:txBody>
      </p:sp>
      <p:sp>
        <p:nvSpPr>
          <p:cNvPr id="12" name="Oval 11"/>
          <p:cNvSpPr/>
          <p:nvPr/>
        </p:nvSpPr>
        <p:spPr>
          <a:xfrm>
            <a:off x="1919415" y="5740753"/>
            <a:ext cx="1787611" cy="38819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p:cNvSpPr txBox="1">
            <a:spLocks/>
          </p:cNvSpPr>
          <p:nvPr/>
        </p:nvSpPr>
        <p:spPr>
          <a:xfrm>
            <a:off x="4956704" y="4306346"/>
            <a:ext cx="6016097" cy="231898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5760">
              <a:buFont typeface="Wingdings" panose="05000000000000000000" pitchFamily="2" charset="2"/>
              <a:buChar char="§"/>
            </a:pPr>
            <a:r>
              <a:rPr lang="en-US" sz="2800" dirty="0" smtClean="0"/>
              <a:t>/srv/salt</a:t>
            </a:r>
            <a:endParaRPr lang="en-US" sz="1400" dirty="0" smtClean="0"/>
          </a:p>
          <a:p>
            <a:pPr marL="0" indent="0">
              <a:buFont typeface="Calibri" panose="020F0502020204030204" pitchFamily="34" charset="0"/>
              <a:buNone/>
            </a:pPr>
            <a:r>
              <a:rPr lang="en-US" sz="1400" dirty="0" smtClean="0"/>
              <a:t>	</a:t>
            </a:r>
            <a:r>
              <a:rPr lang="en-US" i="1" dirty="0" smtClean="0"/>
              <a:t>Root Directory for Salt Applications</a:t>
            </a:r>
          </a:p>
          <a:p>
            <a:pPr indent="-365760">
              <a:buFont typeface="Wingdings" panose="05000000000000000000" pitchFamily="2" charset="2"/>
              <a:buChar char="§"/>
            </a:pPr>
            <a:r>
              <a:rPr lang="en-US" sz="2800" dirty="0" smtClean="0"/>
              <a:t>/srv/pillar</a:t>
            </a:r>
            <a:endParaRPr lang="en-US" sz="2200" dirty="0"/>
          </a:p>
          <a:p>
            <a:pPr marL="0" indent="0">
              <a:buNone/>
            </a:pPr>
            <a:r>
              <a:rPr lang="en-US" sz="2800" dirty="0"/>
              <a:t>	</a:t>
            </a:r>
            <a:r>
              <a:rPr lang="en-US" i="1" dirty="0" smtClean="0"/>
              <a:t>Root Directory for Centralized or Sensitive Data</a:t>
            </a:r>
          </a:p>
        </p:txBody>
      </p:sp>
      <p:cxnSp>
        <p:nvCxnSpPr>
          <p:cNvPr id="15" name="Straight Arrow Connector 14"/>
          <p:cNvCxnSpPr/>
          <p:nvPr/>
        </p:nvCxnSpPr>
        <p:spPr>
          <a:xfrm flipV="1">
            <a:off x="3707026" y="4654378"/>
            <a:ext cx="1153298" cy="1149850"/>
          </a:xfrm>
          <a:prstGeom prst="straightConnector1">
            <a:avLst/>
          </a:prstGeom>
          <a:ln w="38100">
            <a:solidFill>
              <a:srgbClr val="00CC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716088" y="5601730"/>
            <a:ext cx="1240616" cy="202498"/>
          </a:xfrm>
          <a:prstGeom prst="straightConnector1">
            <a:avLst/>
          </a:prstGeom>
          <a:ln w="38100">
            <a:solidFill>
              <a:srgbClr val="00CCFF"/>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4" descr="Image result for crow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81080" flipH="1">
            <a:off x="1016304" y="1196844"/>
            <a:ext cx="734035" cy="56530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952214" y="1757840"/>
            <a:ext cx="864677" cy="307777"/>
          </a:xfrm>
          <a:prstGeom prst="rect">
            <a:avLst/>
          </a:prstGeom>
          <a:noFill/>
        </p:spPr>
        <p:txBody>
          <a:bodyPr wrap="square" rtlCol="0">
            <a:spAutoFit/>
          </a:bodyPr>
          <a:lstStyle/>
          <a:p>
            <a:pPr algn="ctr"/>
            <a:r>
              <a:rPr lang="en-US" sz="1400" b="1" i="1" dirty="0" smtClean="0"/>
              <a:t>(m</a:t>
            </a:r>
            <a:r>
              <a:rPr lang="en-US" sz="1400" b="1" i="1" dirty="0" smtClean="0"/>
              <a:t>aster)</a:t>
            </a:r>
            <a:endParaRPr lang="en-US" sz="1400" b="1" i="1" dirty="0"/>
          </a:p>
        </p:txBody>
      </p:sp>
    </p:spTree>
    <p:extLst>
      <p:ext uri="{BB962C8B-B14F-4D97-AF65-F5344CB8AC3E}">
        <p14:creationId xmlns:p14="http://schemas.microsoft.com/office/powerpoint/2010/main" val="3902046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a:t>Key Files and Folders</a:t>
            </a:r>
            <a:endParaRPr lang="en-US" i="1" dirty="0"/>
          </a:p>
        </p:txBody>
      </p:sp>
      <p:sp>
        <p:nvSpPr>
          <p:cNvPr id="3" name="Content Placeholder 2"/>
          <p:cNvSpPr>
            <a:spLocks noGrp="1"/>
          </p:cNvSpPr>
          <p:nvPr>
            <p:ph idx="4294967295"/>
          </p:nvPr>
        </p:nvSpPr>
        <p:spPr>
          <a:xfrm>
            <a:off x="2281248" y="1672279"/>
            <a:ext cx="1969477" cy="4546653"/>
          </a:xfrm>
        </p:spPr>
        <p:txBody>
          <a:bodyPr>
            <a:normAutofit fontScale="85000" lnSpcReduction="20000"/>
          </a:bodyPr>
          <a:lstStyle/>
          <a:p>
            <a:pPr marL="0" indent="0">
              <a:buNone/>
            </a:pPr>
            <a:r>
              <a:rPr lang="en-US" sz="2600" dirty="0" smtClean="0"/>
              <a:t>/</a:t>
            </a:r>
          </a:p>
          <a:p>
            <a:pPr marL="0" indent="0">
              <a:buNone/>
            </a:pPr>
            <a:r>
              <a:rPr lang="en-US" sz="2600" dirty="0"/>
              <a:t> </a:t>
            </a:r>
            <a:r>
              <a:rPr lang="en-US" sz="2600" dirty="0" smtClean="0"/>
              <a:t>    bin</a:t>
            </a:r>
          </a:p>
          <a:p>
            <a:pPr marL="0" indent="0">
              <a:buNone/>
            </a:pPr>
            <a:r>
              <a:rPr lang="en-US" sz="2600" dirty="0"/>
              <a:t> </a:t>
            </a:r>
            <a:r>
              <a:rPr lang="en-US" sz="2600" dirty="0" smtClean="0"/>
              <a:t>    boot</a:t>
            </a:r>
          </a:p>
          <a:p>
            <a:pPr marL="0" indent="0">
              <a:buNone/>
            </a:pPr>
            <a:r>
              <a:rPr lang="en-US" sz="2600" dirty="0" smtClean="0"/>
              <a:t>     </a:t>
            </a:r>
            <a:r>
              <a:rPr lang="en-US" sz="2600" b="1" i="1" dirty="0" smtClean="0">
                <a:solidFill>
                  <a:srgbClr val="00B050"/>
                </a:solidFill>
              </a:rPr>
              <a:t>etc</a:t>
            </a:r>
          </a:p>
          <a:p>
            <a:pPr marL="0" indent="0">
              <a:buNone/>
            </a:pPr>
            <a:r>
              <a:rPr lang="en-US" sz="2600" dirty="0"/>
              <a:t> </a:t>
            </a:r>
            <a:r>
              <a:rPr lang="en-US" sz="2600" dirty="0" smtClean="0"/>
              <a:t>    home</a:t>
            </a:r>
          </a:p>
          <a:p>
            <a:pPr marL="0" indent="0">
              <a:buNone/>
            </a:pPr>
            <a:r>
              <a:rPr lang="en-US" sz="2600" dirty="0"/>
              <a:t> </a:t>
            </a:r>
            <a:r>
              <a:rPr lang="en-US" sz="2600" dirty="0" smtClean="0"/>
              <a:t>    lib</a:t>
            </a:r>
          </a:p>
          <a:p>
            <a:pPr marL="0" indent="0">
              <a:buNone/>
            </a:pPr>
            <a:r>
              <a:rPr lang="en-US" sz="2600" dirty="0"/>
              <a:t> </a:t>
            </a:r>
            <a:r>
              <a:rPr lang="en-US" sz="2600" dirty="0" smtClean="0"/>
              <a:t>    </a:t>
            </a:r>
            <a:r>
              <a:rPr lang="en-US" sz="2600" dirty="0" err="1" smtClean="0"/>
              <a:t>mnt</a:t>
            </a:r>
            <a:endParaRPr lang="en-US" sz="2600" dirty="0" smtClean="0"/>
          </a:p>
          <a:p>
            <a:pPr marL="0" indent="0">
              <a:buNone/>
            </a:pPr>
            <a:r>
              <a:rPr lang="en-US" sz="2600" dirty="0"/>
              <a:t> </a:t>
            </a:r>
            <a:r>
              <a:rPr lang="en-US" sz="2600" dirty="0" smtClean="0"/>
              <a:t>    opt</a:t>
            </a:r>
            <a:endParaRPr lang="en-US" sz="2600" dirty="0"/>
          </a:p>
          <a:p>
            <a:pPr marL="0" indent="0">
              <a:buNone/>
            </a:pPr>
            <a:r>
              <a:rPr lang="en-US" sz="2600" dirty="0" smtClean="0"/>
              <a:t>     </a:t>
            </a:r>
            <a:r>
              <a:rPr lang="en-US" sz="2600" dirty="0" err="1" smtClean="0"/>
              <a:t>usr</a:t>
            </a:r>
            <a:endParaRPr lang="en-US" sz="2600" dirty="0" smtClean="0"/>
          </a:p>
          <a:p>
            <a:pPr marL="0" indent="0">
              <a:buNone/>
            </a:pPr>
            <a:r>
              <a:rPr lang="en-US" sz="2600" dirty="0"/>
              <a:t> </a:t>
            </a:r>
            <a:r>
              <a:rPr lang="en-US" sz="2600" dirty="0" smtClean="0"/>
              <a:t>    </a:t>
            </a:r>
            <a:r>
              <a:rPr lang="en-US" sz="2600" dirty="0" err="1" smtClean="0"/>
              <a:t>var</a:t>
            </a:r>
            <a:endParaRPr lang="en-US" sz="2600" dirty="0" smtClean="0"/>
          </a:p>
          <a:p>
            <a:pPr marL="0" indent="0">
              <a:buNone/>
            </a:pPr>
            <a:r>
              <a:rPr lang="en-US" sz="2600" dirty="0" smtClean="0"/>
              <a:t>     </a:t>
            </a:r>
            <a:r>
              <a:rPr lang="en-US" sz="2600" b="1" i="1" dirty="0" smtClean="0">
                <a:solidFill>
                  <a:srgbClr val="00CCFF"/>
                </a:solidFill>
              </a:rPr>
              <a:t>srv</a:t>
            </a:r>
          </a:p>
          <a:p>
            <a:pPr marL="0" indent="0">
              <a:buNone/>
            </a:pPr>
            <a:endParaRPr lang="en-US" sz="1400" dirty="0" smtClean="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p:cNvSpPr txBox="1">
            <a:spLocks/>
          </p:cNvSpPr>
          <p:nvPr/>
        </p:nvSpPr>
        <p:spPr>
          <a:xfrm>
            <a:off x="2281248" y="1303463"/>
            <a:ext cx="1762490" cy="344307"/>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1800" b="1" i="1" u="sng" dirty="0" smtClean="0"/>
              <a:t>Linux File System</a:t>
            </a:r>
            <a:endParaRPr lang="en-US" sz="2200" u="sng" dirty="0" smtClean="0"/>
          </a:p>
          <a:p>
            <a:pPr marL="384048" lvl="3" indent="0">
              <a:buFont typeface="Calibri" pitchFamily="34" charset="0"/>
              <a:buNone/>
            </a:pPr>
            <a:endParaRPr lang="en-US" sz="2200" dirty="0" smtClean="0"/>
          </a:p>
          <a:p>
            <a:pPr marL="0" indent="0">
              <a:buFont typeface="Calibri" panose="020F0502020204030204" pitchFamily="34" charset="0"/>
              <a:buNone/>
            </a:pPr>
            <a:endParaRPr lang="en-US" sz="1400" dirty="0" smtClean="0"/>
          </a:p>
          <a:p>
            <a:pPr marL="384048" lvl="3" indent="0">
              <a:buFont typeface="Calibri" pitchFamily="34" charset="0"/>
              <a:buNone/>
            </a:pPr>
            <a:endParaRPr lang="en-US" sz="2200" dirty="0" smtClean="0"/>
          </a:p>
        </p:txBody>
      </p:sp>
      <p:sp>
        <p:nvSpPr>
          <p:cNvPr id="9" name="Content Placeholder 2"/>
          <p:cNvSpPr txBox="1">
            <a:spLocks/>
          </p:cNvSpPr>
          <p:nvPr/>
        </p:nvSpPr>
        <p:spPr>
          <a:xfrm>
            <a:off x="4956704" y="2242731"/>
            <a:ext cx="5552936" cy="206361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5760">
              <a:buFont typeface="Wingdings" panose="05000000000000000000" pitchFamily="2" charset="2"/>
              <a:buChar char="§"/>
            </a:pPr>
            <a:r>
              <a:rPr lang="en-US" sz="2800" dirty="0" smtClean="0"/>
              <a:t>/etc/salt/master &lt;&lt; file &gt;&gt;</a:t>
            </a:r>
          </a:p>
          <a:p>
            <a:pPr marL="0" indent="0">
              <a:buFont typeface="Calibri" panose="020F0502020204030204" pitchFamily="34" charset="0"/>
              <a:buNone/>
            </a:pPr>
            <a:r>
              <a:rPr lang="en-US" sz="1400" dirty="0" smtClean="0"/>
              <a:t>	</a:t>
            </a:r>
            <a:r>
              <a:rPr lang="en-US" i="1" dirty="0" smtClean="0"/>
              <a:t>Configuration File</a:t>
            </a:r>
          </a:p>
          <a:p>
            <a:pPr indent="-365760">
              <a:buFont typeface="Wingdings" panose="05000000000000000000" pitchFamily="2" charset="2"/>
              <a:buChar char="§"/>
            </a:pPr>
            <a:r>
              <a:rPr lang="en-US" sz="2800" dirty="0" smtClean="0"/>
              <a:t>/etc/salt/pki/master *</a:t>
            </a:r>
          </a:p>
          <a:p>
            <a:pPr marL="0" indent="0">
              <a:buFont typeface="Calibri" panose="020F0502020204030204" pitchFamily="34" charset="0"/>
              <a:buNone/>
            </a:pPr>
            <a:r>
              <a:rPr lang="en-US" sz="1400" dirty="0" smtClean="0"/>
              <a:t>	</a:t>
            </a:r>
            <a:r>
              <a:rPr lang="en-US" i="1" dirty="0" smtClean="0"/>
              <a:t>Minion Keys</a:t>
            </a:r>
          </a:p>
          <a:p>
            <a:pPr marL="0" indent="0">
              <a:buFont typeface="Calibri" panose="020F0502020204030204" pitchFamily="34" charset="0"/>
              <a:buNone/>
            </a:pPr>
            <a:endParaRPr lang="en-US" i="1" dirty="0"/>
          </a:p>
        </p:txBody>
      </p:sp>
      <p:sp>
        <p:nvSpPr>
          <p:cNvPr id="10" name="Oval 9"/>
          <p:cNvSpPr/>
          <p:nvPr/>
        </p:nvSpPr>
        <p:spPr>
          <a:xfrm>
            <a:off x="1919416" y="2886343"/>
            <a:ext cx="1787611" cy="38819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3791050" y="2580561"/>
            <a:ext cx="1095632" cy="42836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770456" y="3117164"/>
            <a:ext cx="1089868" cy="37945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2"/>
          <p:cNvSpPr txBox="1">
            <a:spLocks/>
          </p:cNvSpPr>
          <p:nvPr/>
        </p:nvSpPr>
        <p:spPr>
          <a:xfrm>
            <a:off x="4956704" y="4306346"/>
            <a:ext cx="6016097" cy="231898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5760">
              <a:buFont typeface="Wingdings" panose="05000000000000000000" pitchFamily="2" charset="2"/>
              <a:buChar char="§"/>
            </a:pPr>
            <a:r>
              <a:rPr lang="en-US" sz="2800" dirty="0" smtClean="0"/>
              <a:t>/srv/salt</a:t>
            </a:r>
            <a:endParaRPr lang="en-US" sz="1400" dirty="0" smtClean="0"/>
          </a:p>
          <a:p>
            <a:pPr marL="0" indent="0">
              <a:buFont typeface="Calibri" panose="020F0502020204030204" pitchFamily="34" charset="0"/>
              <a:buNone/>
            </a:pPr>
            <a:r>
              <a:rPr lang="en-US" sz="1400" dirty="0" smtClean="0"/>
              <a:t>	</a:t>
            </a:r>
            <a:r>
              <a:rPr lang="en-US" i="1" dirty="0" smtClean="0"/>
              <a:t>Root Directory for Salt Applications</a:t>
            </a:r>
          </a:p>
          <a:p>
            <a:pPr indent="-365760">
              <a:buFont typeface="Wingdings" panose="05000000000000000000" pitchFamily="2" charset="2"/>
              <a:buChar char="§"/>
            </a:pPr>
            <a:r>
              <a:rPr lang="en-US" sz="2800" dirty="0" smtClean="0"/>
              <a:t>/srv/pillar</a:t>
            </a:r>
            <a:endParaRPr lang="en-US" sz="2200" dirty="0"/>
          </a:p>
          <a:p>
            <a:pPr marL="0" indent="0">
              <a:buNone/>
            </a:pPr>
            <a:r>
              <a:rPr lang="en-US" sz="2800" dirty="0"/>
              <a:t>	</a:t>
            </a:r>
            <a:r>
              <a:rPr lang="en-US" i="1" dirty="0" smtClean="0"/>
              <a:t>Root Directory for Centralized or Sensitive Data</a:t>
            </a:r>
          </a:p>
        </p:txBody>
      </p:sp>
      <p:pic>
        <p:nvPicPr>
          <p:cNvPr id="16" name="Picture 4" descr="Image result for crow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81080" flipH="1">
            <a:off x="1016304" y="1196844"/>
            <a:ext cx="734035" cy="56530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952214" y="1757840"/>
            <a:ext cx="864677" cy="307777"/>
          </a:xfrm>
          <a:prstGeom prst="rect">
            <a:avLst/>
          </a:prstGeom>
          <a:noFill/>
        </p:spPr>
        <p:txBody>
          <a:bodyPr wrap="square" rtlCol="0">
            <a:spAutoFit/>
          </a:bodyPr>
          <a:lstStyle/>
          <a:p>
            <a:pPr algn="ctr"/>
            <a:r>
              <a:rPr lang="en-US" sz="1400" b="1" i="1" dirty="0" smtClean="0"/>
              <a:t>(m</a:t>
            </a:r>
            <a:r>
              <a:rPr lang="en-US" sz="1400" b="1" i="1" dirty="0" smtClean="0"/>
              <a:t>aster)</a:t>
            </a:r>
            <a:endParaRPr lang="en-US" sz="1400" b="1" i="1" dirty="0"/>
          </a:p>
        </p:txBody>
      </p:sp>
    </p:spTree>
    <p:extLst>
      <p:ext uri="{BB962C8B-B14F-4D97-AF65-F5344CB8AC3E}">
        <p14:creationId xmlns:p14="http://schemas.microsoft.com/office/powerpoint/2010/main" val="18539554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a:t>Key Files and Folders</a:t>
            </a:r>
            <a:endParaRPr lang="en-US" i="1" dirty="0"/>
          </a:p>
        </p:txBody>
      </p:sp>
      <p:sp>
        <p:nvSpPr>
          <p:cNvPr id="3" name="Content Placeholder 2"/>
          <p:cNvSpPr>
            <a:spLocks noGrp="1"/>
          </p:cNvSpPr>
          <p:nvPr>
            <p:ph idx="4294967295"/>
          </p:nvPr>
        </p:nvSpPr>
        <p:spPr>
          <a:xfrm>
            <a:off x="2281248" y="1672279"/>
            <a:ext cx="1969477" cy="4546653"/>
          </a:xfrm>
        </p:spPr>
        <p:txBody>
          <a:bodyPr>
            <a:normAutofit fontScale="85000" lnSpcReduction="20000"/>
          </a:bodyPr>
          <a:lstStyle/>
          <a:p>
            <a:pPr marL="0" indent="0">
              <a:buNone/>
            </a:pPr>
            <a:r>
              <a:rPr lang="en-US" sz="2600" dirty="0" smtClean="0"/>
              <a:t>/</a:t>
            </a:r>
          </a:p>
          <a:p>
            <a:pPr marL="0" indent="0">
              <a:buNone/>
            </a:pPr>
            <a:r>
              <a:rPr lang="en-US" sz="2600" dirty="0"/>
              <a:t> </a:t>
            </a:r>
            <a:r>
              <a:rPr lang="en-US" sz="2600" dirty="0" smtClean="0"/>
              <a:t>    bin</a:t>
            </a:r>
          </a:p>
          <a:p>
            <a:pPr marL="0" indent="0">
              <a:buNone/>
            </a:pPr>
            <a:r>
              <a:rPr lang="en-US" sz="2600" dirty="0"/>
              <a:t> </a:t>
            </a:r>
            <a:r>
              <a:rPr lang="en-US" sz="2600" dirty="0" smtClean="0"/>
              <a:t>    boot</a:t>
            </a:r>
          </a:p>
          <a:p>
            <a:pPr marL="0" indent="0">
              <a:buNone/>
            </a:pPr>
            <a:r>
              <a:rPr lang="en-US" sz="2600" dirty="0" smtClean="0"/>
              <a:t>     </a:t>
            </a:r>
            <a:r>
              <a:rPr lang="en-US" sz="2600" b="1" i="1" dirty="0" smtClean="0">
                <a:solidFill>
                  <a:srgbClr val="00B050"/>
                </a:solidFill>
              </a:rPr>
              <a:t>etc</a:t>
            </a:r>
          </a:p>
          <a:p>
            <a:pPr marL="0" indent="0">
              <a:buNone/>
            </a:pPr>
            <a:r>
              <a:rPr lang="en-US" sz="2600" dirty="0"/>
              <a:t> </a:t>
            </a:r>
            <a:r>
              <a:rPr lang="en-US" sz="2600" dirty="0" smtClean="0"/>
              <a:t>    home</a:t>
            </a:r>
          </a:p>
          <a:p>
            <a:pPr marL="0" indent="0">
              <a:buNone/>
            </a:pPr>
            <a:r>
              <a:rPr lang="en-US" sz="2600" dirty="0"/>
              <a:t> </a:t>
            </a:r>
            <a:r>
              <a:rPr lang="en-US" sz="2600" dirty="0" smtClean="0"/>
              <a:t>    lib</a:t>
            </a:r>
          </a:p>
          <a:p>
            <a:pPr marL="0" indent="0">
              <a:buNone/>
            </a:pPr>
            <a:r>
              <a:rPr lang="en-US" sz="2600" dirty="0"/>
              <a:t> </a:t>
            </a:r>
            <a:r>
              <a:rPr lang="en-US" sz="2600" dirty="0" smtClean="0"/>
              <a:t>    </a:t>
            </a:r>
            <a:r>
              <a:rPr lang="en-US" sz="2600" dirty="0" err="1" smtClean="0"/>
              <a:t>mnt</a:t>
            </a:r>
            <a:endParaRPr lang="en-US" sz="2600" dirty="0" smtClean="0"/>
          </a:p>
          <a:p>
            <a:pPr marL="0" indent="0">
              <a:buNone/>
            </a:pPr>
            <a:r>
              <a:rPr lang="en-US" sz="2600" dirty="0"/>
              <a:t> </a:t>
            </a:r>
            <a:r>
              <a:rPr lang="en-US" sz="2600" dirty="0" smtClean="0"/>
              <a:t>    opt</a:t>
            </a:r>
            <a:endParaRPr lang="en-US" sz="2600" dirty="0"/>
          </a:p>
          <a:p>
            <a:pPr marL="0" indent="0">
              <a:buNone/>
            </a:pPr>
            <a:r>
              <a:rPr lang="en-US" sz="2600" dirty="0" smtClean="0"/>
              <a:t>     </a:t>
            </a:r>
            <a:r>
              <a:rPr lang="en-US" sz="2600" dirty="0" err="1" smtClean="0"/>
              <a:t>usr</a:t>
            </a:r>
            <a:endParaRPr lang="en-US" sz="2600" dirty="0" smtClean="0"/>
          </a:p>
          <a:p>
            <a:pPr marL="0" indent="0">
              <a:buNone/>
            </a:pPr>
            <a:r>
              <a:rPr lang="en-US" sz="2600" dirty="0"/>
              <a:t> </a:t>
            </a:r>
            <a:r>
              <a:rPr lang="en-US" sz="2600" dirty="0" smtClean="0"/>
              <a:t>    </a:t>
            </a:r>
            <a:r>
              <a:rPr lang="en-US" sz="2600" dirty="0" err="1" smtClean="0"/>
              <a:t>var</a:t>
            </a:r>
            <a:endParaRPr lang="en-US" sz="2600" dirty="0" smtClean="0"/>
          </a:p>
          <a:p>
            <a:pPr marL="0" indent="0">
              <a:buNone/>
            </a:pPr>
            <a:r>
              <a:rPr lang="en-US" sz="2600" dirty="0" smtClean="0"/>
              <a:t>     </a:t>
            </a:r>
            <a:r>
              <a:rPr lang="en-US" sz="2600" b="1" i="1" dirty="0" smtClean="0">
                <a:solidFill>
                  <a:srgbClr val="00CCFF"/>
                </a:solidFill>
              </a:rPr>
              <a:t>srv</a:t>
            </a:r>
          </a:p>
          <a:p>
            <a:pPr marL="0" indent="0">
              <a:buNone/>
            </a:pPr>
            <a:endParaRPr lang="en-US" sz="1400" dirty="0" smtClean="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minio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0265" y="1546280"/>
            <a:ext cx="605072" cy="655494"/>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p:cNvSpPr txBox="1">
            <a:spLocks/>
          </p:cNvSpPr>
          <p:nvPr/>
        </p:nvSpPr>
        <p:spPr>
          <a:xfrm>
            <a:off x="2281248" y="1303463"/>
            <a:ext cx="1762490" cy="344307"/>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1800" b="1" i="1" u="sng" dirty="0" smtClean="0"/>
              <a:t>Linux File System</a:t>
            </a:r>
            <a:endParaRPr lang="en-US" sz="2200" u="sng" dirty="0" smtClean="0"/>
          </a:p>
          <a:p>
            <a:pPr marL="384048" lvl="3" indent="0">
              <a:buFont typeface="Calibri" pitchFamily="34" charset="0"/>
              <a:buNone/>
            </a:pPr>
            <a:endParaRPr lang="en-US" sz="2200" dirty="0" smtClean="0"/>
          </a:p>
          <a:p>
            <a:pPr marL="0" indent="0">
              <a:buFont typeface="Calibri" panose="020F0502020204030204" pitchFamily="34" charset="0"/>
              <a:buNone/>
            </a:pPr>
            <a:endParaRPr lang="en-US" sz="1400" dirty="0" smtClean="0"/>
          </a:p>
          <a:p>
            <a:pPr marL="384048" lvl="3" indent="0">
              <a:buFont typeface="Calibri" pitchFamily="34" charset="0"/>
              <a:buNone/>
            </a:pPr>
            <a:endParaRPr lang="en-US" sz="2200" dirty="0" smtClean="0"/>
          </a:p>
        </p:txBody>
      </p:sp>
      <p:sp>
        <p:nvSpPr>
          <p:cNvPr id="9" name="Content Placeholder 2"/>
          <p:cNvSpPr txBox="1">
            <a:spLocks/>
          </p:cNvSpPr>
          <p:nvPr/>
        </p:nvSpPr>
        <p:spPr>
          <a:xfrm>
            <a:off x="4956704" y="2242731"/>
            <a:ext cx="5552936" cy="206361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5760">
              <a:buFont typeface="Wingdings" panose="05000000000000000000" pitchFamily="2" charset="2"/>
              <a:buChar char="§"/>
            </a:pPr>
            <a:r>
              <a:rPr lang="en-US" sz="2800" dirty="0" smtClean="0"/>
              <a:t>/etc/salt/master &lt;&lt; file &gt;&gt;</a:t>
            </a:r>
          </a:p>
          <a:p>
            <a:pPr marL="0" indent="0">
              <a:buFont typeface="Calibri" panose="020F0502020204030204" pitchFamily="34" charset="0"/>
              <a:buNone/>
            </a:pPr>
            <a:r>
              <a:rPr lang="en-US" sz="1400" dirty="0" smtClean="0"/>
              <a:t>	</a:t>
            </a:r>
            <a:r>
              <a:rPr lang="en-US" i="1" dirty="0" smtClean="0"/>
              <a:t>Configuration File</a:t>
            </a:r>
          </a:p>
          <a:p>
            <a:pPr indent="-365760">
              <a:buFont typeface="Wingdings" panose="05000000000000000000" pitchFamily="2" charset="2"/>
              <a:buChar char="§"/>
            </a:pPr>
            <a:r>
              <a:rPr lang="en-US" sz="2800" dirty="0" smtClean="0"/>
              <a:t>/etc/salt/pki/master *</a:t>
            </a:r>
          </a:p>
          <a:p>
            <a:pPr marL="0" indent="0">
              <a:buFont typeface="Calibri" panose="020F0502020204030204" pitchFamily="34" charset="0"/>
              <a:buNone/>
            </a:pPr>
            <a:r>
              <a:rPr lang="en-US" sz="1400" dirty="0" smtClean="0"/>
              <a:t>	</a:t>
            </a:r>
            <a:r>
              <a:rPr lang="en-US" i="1" dirty="0" smtClean="0"/>
              <a:t>Minion Keys</a:t>
            </a:r>
          </a:p>
          <a:p>
            <a:pPr marL="0" indent="0">
              <a:buFont typeface="Calibri" panose="020F0502020204030204" pitchFamily="34" charset="0"/>
              <a:buNone/>
            </a:pPr>
            <a:endParaRPr lang="en-US" i="1" dirty="0"/>
          </a:p>
        </p:txBody>
      </p:sp>
      <p:sp>
        <p:nvSpPr>
          <p:cNvPr id="10" name="Oval 9"/>
          <p:cNvSpPr/>
          <p:nvPr/>
        </p:nvSpPr>
        <p:spPr>
          <a:xfrm>
            <a:off x="1919416" y="2886343"/>
            <a:ext cx="1787611" cy="38819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3791050" y="2580561"/>
            <a:ext cx="1095632" cy="42836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770456" y="3117164"/>
            <a:ext cx="1089868" cy="37945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2"/>
          <p:cNvSpPr txBox="1">
            <a:spLocks/>
          </p:cNvSpPr>
          <p:nvPr/>
        </p:nvSpPr>
        <p:spPr>
          <a:xfrm>
            <a:off x="4956704" y="4306346"/>
            <a:ext cx="6016097" cy="231898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5760">
              <a:buFont typeface="Wingdings" panose="05000000000000000000" pitchFamily="2" charset="2"/>
              <a:buChar char="§"/>
            </a:pPr>
            <a:r>
              <a:rPr lang="en-US" sz="2800" dirty="0" smtClean="0"/>
              <a:t>/srv/salt</a:t>
            </a:r>
            <a:endParaRPr lang="en-US" sz="1400" dirty="0" smtClean="0"/>
          </a:p>
          <a:p>
            <a:pPr marL="0" indent="0">
              <a:buFont typeface="Calibri" panose="020F0502020204030204" pitchFamily="34" charset="0"/>
              <a:buNone/>
            </a:pPr>
            <a:r>
              <a:rPr lang="en-US" sz="1400" dirty="0" smtClean="0"/>
              <a:t>	</a:t>
            </a:r>
            <a:r>
              <a:rPr lang="en-US" i="1" dirty="0" smtClean="0"/>
              <a:t>Root Directory for Salt Applications</a:t>
            </a:r>
          </a:p>
          <a:p>
            <a:pPr indent="-365760">
              <a:buFont typeface="Wingdings" panose="05000000000000000000" pitchFamily="2" charset="2"/>
              <a:buChar char="§"/>
            </a:pPr>
            <a:r>
              <a:rPr lang="en-US" sz="2800" dirty="0" smtClean="0"/>
              <a:t>/srv/pillar</a:t>
            </a:r>
            <a:endParaRPr lang="en-US" sz="2200" dirty="0"/>
          </a:p>
          <a:p>
            <a:pPr marL="0" indent="0">
              <a:buNone/>
            </a:pPr>
            <a:r>
              <a:rPr lang="en-US" sz="2800" dirty="0"/>
              <a:t>	</a:t>
            </a:r>
            <a:r>
              <a:rPr lang="en-US" i="1" dirty="0" smtClean="0"/>
              <a:t>Root Directory for Centralized or Sensitive Data</a:t>
            </a:r>
          </a:p>
        </p:txBody>
      </p:sp>
      <p:sp>
        <p:nvSpPr>
          <p:cNvPr id="14" name="Content Placeholder 2"/>
          <p:cNvSpPr txBox="1">
            <a:spLocks/>
          </p:cNvSpPr>
          <p:nvPr/>
        </p:nvSpPr>
        <p:spPr>
          <a:xfrm>
            <a:off x="8501557" y="1303463"/>
            <a:ext cx="3235098" cy="7713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5760">
              <a:buFont typeface="Wingdings" panose="05000000000000000000" pitchFamily="2" charset="2"/>
              <a:buChar char="§"/>
            </a:pPr>
            <a:r>
              <a:rPr lang="en-US" sz="1800" dirty="0" smtClean="0"/>
              <a:t>/etc/salt/minion &lt;&lt; file &gt;&gt;</a:t>
            </a:r>
          </a:p>
          <a:p>
            <a:pPr marL="0" indent="0">
              <a:buFont typeface="Calibri" panose="020F0502020204030204" pitchFamily="34" charset="0"/>
              <a:buNone/>
            </a:pPr>
            <a:r>
              <a:rPr lang="en-US" sz="1400" dirty="0"/>
              <a:t> </a:t>
            </a:r>
            <a:r>
              <a:rPr lang="en-US" sz="1400" dirty="0" smtClean="0"/>
              <a:t>               </a:t>
            </a:r>
            <a:r>
              <a:rPr lang="en-US" sz="1400" i="1" dirty="0" smtClean="0"/>
              <a:t>Configuration File</a:t>
            </a:r>
          </a:p>
        </p:txBody>
      </p:sp>
      <p:pic>
        <p:nvPicPr>
          <p:cNvPr id="16" name="Picture 4" descr="Image result for crown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581080" flipH="1">
            <a:off x="1016304" y="1196844"/>
            <a:ext cx="734035" cy="56530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952214" y="1757840"/>
            <a:ext cx="864677" cy="307777"/>
          </a:xfrm>
          <a:prstGeom prst="rect">
            <a:avLst/>
          </a:prstGeom>
          <a:noFill/>
        </p:spPr>
        <p:txBody>
          <a:bodyPr wrap="square" rtlCol="0">
            <a:spAutoFit/>
          </a:bodyPr>
          <a:lstStyle/>
          <a:p>
            <a:pPr algn="ctr"/>
            <a:r>
              <a:rPr lang="en-US" sz="1400" b="1" i="1" dirty="0" smtClean="0"/>
              <a:t>(m</a:t>
            </a:r>
            <a:r>
              <a:rPr lang="en-US" sz="1400" b="1" i="1" dirty="0" smtClean="0"/>
              <a:t>aster)</a:t>
            </a:r>
            <a:endParaRPr lang="en-US" sz="1400" b="1" i="1" dirty="0"/>
          </a:p>
        </p:txBody>
      </p:sp>
    </p:spTree>
    <p:extLst>
      <p:ext uri="{BB962C8B-B14F-4D97-AF65-F5344CB8AC3E}">
        <p14:creationId xmlns:p14="http://schemas.microsoft.com/office/powerpoint/2010/main" val="34820957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Connecting Masters and Minions</a:t>
            </a:r>
            <a:endParaRPr lang="en-US" i="1" dirty="0"/>
          </a:p>
        </p:txBody>
      </p:sp>
      <p:sp>
        <p:nvSpPr>
          <p:cNvPr id="3" name="Content Placeholder 2"/>
          <p:cNvSpPr>
            <a:spLocks noGrp="1"/>
          </p:cNvSpPr>
          <p:nvPr>
            <p:ph idx="4294967295"/>
          </p:nvPr>
        </p:nvSpPr>
        <p:spPr>
          <a:xfrm>
            <a:off x="1383323" y="1408601"/>
            <a:ext cx="10058400" cy="4851522"/>
          </a:xfrm>
        </p:spPr>
        <p:txBody>
          <a:bodyPr>
            <a:normAutofit/>
          </a:bodyPr>
          <a:lstStyle/>
          <a:p>
            <a:pPr indent="-365760">
              <a:buFont typeface="Wingdings" panose="05000000000000000000" pitchFamily="2" charset="2"/>
              <a:buChar char="§"/>
            </a:pPr>
            <a:r>
              <a:rPr lang="en-US" sz="2400" b="1" dirty="0" smtClean="0"/>
              <a:t>Install Salt-Master</a:t>
            </a:r>
          </a:p>
          <a:p>
            <a:pPr marL="0" indent="0">
              <a:buNone/>
            </a:pPr>
            <a:endParaRPr lang="en-US" sz="2400" dirty="0" smtClean="0"/>
          </a:p>
          <a:p>
            <a:pPr indent="-365760">
              <a:buFont typeface="Wingdings" panose="05000000000000000000" pitchFamily="2" charset="2"/>
              <a:buChar char="§"/>
            </a:pPr>
            <a:r>
              <a:rPr lang="en-US" sz="2400" b="1" dirty="0" smtClean="0"/>
              <a:t>Install Salt-Minion(s)</a:t>
            </a:r>
          </a:p>
          <a:p>
            <a:pPr marL="0" indent="0">
              <a:buNone/>
            </a:pPr>
            <a:endParaRPr lang="en-US" sz="1400" dirty="0" smtClean="0"/>
          </a:p>
          <a:p>
            <a:pPr indent="-365760">
              <a:buFont typeface="Wingdings" panose="05000000000000000000" pitchFamily="2" charset="2"/>
              <a:buChar char="§"/>
            </a:pPr>
            <a:r>
              <a:rPr lang="en-US" sz="2400" b="1" dirty="0" smtClean="0"/>
              <a:t>Minion(s) Find The Master</a:t>
            </a:r>
          </a:p>
          <a:p>
            <a:pPr lvl="3" indent="-365760">
              <a:buFont typeface="Wingdings" panose="05000000000000000000" pitchFamily="2" charset="2"/>
              <a:buChar char="§"/>
            </a:pPr>
            <a:r>
              <a:rPr lang="en-US" sz="2000" dirty="0" smtClean="0"/>
              <a:t>Master’s IP Address</a:t>
            </a:r>
          </a:p>
          <a:p>
            <a:pPr lvl="3" indent="-365760">
              <a:buFont typeface="Wingdings" panose="05000000000000000000" pitchFamily="2" charset="2"/>
              <a:buChar char="§"/>
            </a:pPr>
            <a:r>
              <a:rPr lang="en-US" sz="2000" dirty="0" smtClean="0"/>
              <a:t>Master’s Fingerprint (Public)</a:t>
            </a:r>
          </a:p>
          <a:p>
            <a:pPr marL="0" indent="0">
              <a:buNone/>
            </a:pPr>
            <a:endParaRPr lang="en-US" sz="1400" dirty="0" smtClean="0"/>
          </a:p>
          <a:p>
            <a:pPr indent="-365760">
              <a:buFont typeface="Wingdings" panose="05000000000000000000" pitchFamily="2" charset="2"/>
              <a:buChar char="§"/>
            </a:pPr>
            <a:r>
              <a:rPr lang="en-US" sz="2400" b="1" dirty="0" smtClean="0"/>
              <a:t>Master Accepts Minion Keys</a:t>
            </a:r>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ster and min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127" y="4671573"/>
            <a:ext cx="1743989" cy="94175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min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2758" y="3719525"/>
            <a:ext cx="1557805" cy="189380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radio wav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116" y="3497558"/>
            <a:ext cx="1153642" cy="1625353"/>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6853248" y="1438363"/>
            <a:ext cx="4337539" cy="180746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Aft>
                <a:spcPts val="0"/>
              </a:spcAft>
            </a:pPr>
            <a:r>
              <a:rPr lang="en-US" i="1" dirty="0" smtClean="0"/>
              <a:t>Master </a:t>
            </a:r>
            <a:r>
              <a:rPr lang="en-US" i="1" dirty="0" smtClean="0"/>
              <a:t>must be on a Linux server</a:t>
            </a:r>
            <a:r>
              <a:rPr lang="en-US" i="1" dirty="0" smtClean="0"/>
              <a:t>!</a:t>
            </a:r>
          </a:p>
          <a:p>
            <a:r>
              <a:rPr lang="en-US" i="1" dirty="0" smtClean="0"/>
              <a:t>Ports 4505 and 4506</a:t>
            </a:r>
          </a:p>
          <a:p>
            <a:r>
              <a:rPr lang="en-US" i="1" dirty="0" smtClean="0"/>
              <a:t>Bi-Directional Communication</a:t>
            </a:r>
          </a:p>
          <a:p>
            <a:r>
              <a:rPr lang="en-US" i="1" dirty="0" smtClean="0"/>
              <a:t>Encrypted AES Fingerprints</a:t>
            </a:r>
            <a:endParaRPr lang="en-US" i="1" dirty="0"/>
          </a:p>
        </p:txBody>
      </p:sp>
    </p:spTree>
    <p:extLst>
      <p:ext uri="{BB962C8B-B14F-4D97-AF65-F5344CB8AC3E}">
        <p14:creationId xmlns:p14="http://schemas.microsoft.com/office/powerpoint/2010/main" val="33978090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To The Terminal!</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Dem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5758" y="1494472"/>
            <a:ext cx="4000500" cy="4000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saltstack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185773" y="5295851"/>
            <a:ext cx="3419337" cy="646331"/>
          </a:xfrm>
          <a:prstGeom prst="rect">
            <a:avLst/>
          </a:prstGeom>
          <a:noFill/>
        </p:spPr>
        <p:txBody>
          <a:bodyPr wrap="square" rtlCol="0">
            <a:spAutoFit/>
          </a:bodyPr>
          <a:lstStyle/>
          <a:p>
            <a:r>
              <a:rPr lang="en-US" dirty="0" smtClean="0"/>
              <a:t>Install Minion</a:t>
            </a:r>
          </a:p>
          <a:p>
            <a:r>
              <a:rPr lang="en-US" dirty="0" smtClean="0"/>
              <a:t>Accept Key</a:t>
            </a:r>
            <a:endParaRPr lang="en-US" dirty="0"/>
          </a:p>
        </p:txBody>
      </p:sp>
    </p:spTree>
    <p:extLst>
      <p:ext uri="{BB962C8B-B14F-4D97-AF65-F5344CB8AC3E}">
        <p14:creationId xmlns:p14="http://schemas.microsoft.com/office/powerpoint/2010/main" val="14183949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Targeting Minions</a:t>
            </a:r>
            <a:endParaRPr lang="en-US" i="1" dirty="0"/>
          </a:p>
        </p:txBody>
      </p:sp>
      <p:sp>
        <p:nvSpPr>
          <p:cNvPr id="3" name="Content Placeholder 2"/>
          <p:cNvSpPr>
            <a:spLocks noGrp="1"/>
          </p:cNvSpPr>
          <p:nvPr>
            <p:ph idx="4294967295"/>
          </p:nvPr>
        </p:nvSpPr>
        <p:spPr>
          <a:xfrm>
            <a:off x="1383323" y="3332401"/>
            <a:ext cx="7808178" cy="538953"/>
          </a:xfrm>
        </p:spPr>
        <p:txBody>
          <a:bodyPr>
            <a:normAutofit/>
          </a:bodyPr>
          <a:lstStyle/>
          <a:p>
            <a:pPr marL="0" indent="0" algn="ctr">
              <a:buNone/>
            </a:pPr>
            <a:r>
              <a:rPr lang="en-US" sz="2800" b="1" dirty="0" smtClean="0"/>
              <a:t>salt     –G     os_family:Debian     test.ping</a:t>
            </a:r>
            <a:endParaRPr lang="en-US" sz="2200" dirty="0" smtClean="0"/>
          </a:p>
          <a:p>
            <a:pPr marL="384048" lvl="3" indent="0">
              <a:buNone/>
            </a:pPr>
            <a:endParaRPr lang="en-US" sz="2200" dirty="0" smtClean="0"/>
          </a:p>
          <a:p>
            <a:pPr marL="384048" lvl="3" indent="0">
              <a:buNone/>
            </a:pPr>
            <a:endParaRPr lang="en-US" sz="2200" dirty="0" smtClean="0"/>
          </a:p>
          <a:p>
            <a:pPr marL="0" indent="0">
              <a:buNone/>
            </a:pPr>
            <a:endParaRPr lang="en-US" sz="1400" dirty="0" smtClean="0"/>
          </a:p>
          <a:p>
            <a:pPr marL="384048" lvl="3" indent="0">
              <a:buNone/>
            </a:pPr>
            <a:endParaRPr lang="en-US" sz="2200" dirty="0" smtClean="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799196" y="1403317"/>
            <a:ext cx="4173415" cy="400110"/>
          </a:xfrm>
          <a:prstGeom prst="rect">
            <a:avLst/>
          </a:prstGeom>
          <a:noFill/>
        </p:spPr>
        <p:txBody>
          <a:bodyPr wrap="square" rtlCol="0">
            <a:spAutoFit/>
          </a:bodyPr>
          <a:lstStyle/>
          <a:p>
            <a:pPr algn="ctr"/>
            <a:r>
              <a:rPr lang="en-US" sz="2000" b="1" dirty="0" smtClean="0"/>
              <a:t>Anatomy of a Salt Command</a:t>
            </a:r>
            <a:endParaRPr lang="en-US" sz="2000" b="1" dirty="0"/>
          </a:p>
        </p:txBody>
      </p:sp>
      <p:sp>
        <p:nvSpPr>
          <p:cNvPr id="8" name="TextBox 7"/>
          <p:cNvSpPr txBox="1"/>
          <p:nvPr/>
        </p:nvSpPr>
        <p:spPr>
          <a:xfrm>
            <a:off x="1850266" y="2212932"/>
            <a:ext cx="1235034" cy="646331"/>
          </a:xfrm>
          <a:prstGeom prst="rect">
            <a:avLst/>
          </a:prstGeom>
          <a:noFill/>
        </p:spPr>
        <p:txBody>
          <a:bodyPr wrap="square" rtlCol="0">
            <a:spAutoFit/>
          </a:bodyPr>
          <a:lstStyle/>
          <a:p>
            <a:pPr algn="ctr"/>
            <a:r>
              <a:rPr lang="en-US" dirty="0" smtClean="0"/>
              <a:t>Command</a:t>
            </a:r>
          </a:p>
          <a:p>
            <a:pPr algn="ctr"/>
            <a:r>
              <a:rPr lang="en-US" dirty="0" smtClean="0"/>
              <a:t>Type</a:t>
            </a:r>
            <a:endParaRPr lang="en-US" dirty="0"/>
          </a:p>
        </p:txBody>
      </p:sp>
      <p:sp>
        <p:nvSpPr>
          <p:cNvPr id="9" name="TextBox 8"/>
          <p:cNvSpPr txBox="1"/>
          <p:nvPr/>
        </p:nvSpPr>
        <p:spPr>
          <a:xfrm>
            <a:off x="2942797" y="4479230"/>
            <a:ext cx="1235034" cy="646331"/>
          </a:xfrm>
          <a:prstGeom prst="rect">
            <a:avLst/>
          </a:prstGeom>
          <a:noFill/>
        </p:spPr>
        <p:txBody>
          <a:bodyPr wrap="square" rtlCol="0">
            <a:spAutoFit/>
          </a:bodyPr>
          <a:lstStyle/>
          <a:p>
            <a:pPr algn="ctr"/>
            <a:r>
              <a:rPr lang="en-US" dirty="0" smtClean="0"/>
              <a:t>Targeting</a:t>
            </a:r>
          </a:p>
          <a:p>
            <a:pPr algn="ctr"/>
            <a:r>
              <a:rPr lang="en-US" dirty="0" smtClean="0"/>
              <a:t>Option</a:t>
            </a:r>
            <a:endParaRPr lang="en-US" dirty="0"/>
          </a:p>
        </p:txBody>
      </p:sp>
      <p:sp>
        <p:nvSpPr>
          <p:cNvPr id="10" name="TextBox 9"/>
          <p:cNvSpPr txBox="1"/>
          <p:nvPr/>
        </p:nvSpPr>
        <p:spPr>
          <a:xfrm>
            <a:off x="4689079" y="4518074"/>
            <a:ext cx="1235034" cy="646331"/>
          </a:xfrm>
          <a:prstGeom prst="rect">
            <a:avLst/>
          </a:prstGeom>
          <a:noFill/>
        </p:spPr>
        <p:txBody>
          <a:bodyPr wrap="square" rtlCol="0">
            <a:spAutoFit/>
          </a:bodyPr>
          <a:lstStyle/>
          <a:p>
            <a:pPr algn="ctr"/>
            <a:r>
              <a:rPr lang="en-US" dirty="0" smtClean="0"/>
              <a:t>Targeting</a:t>
            </a:r>
          </a:p>
          <a:p>
            <a:pPr algn="ctr"/>
            <a:r>
              <a:rPr lang="en-US" dirty="0" smtClean="0"/>
              <a:t>Criteria</a:t>
            </a:r>
            <a:endParaRPr lang="en-US" dirty="0"/>
          </a:p>
        </p:txBody>
      </p:sp>
      <p:sp>
        <p:nvSpPr>
          <p:cNvPr id="11" name="TextBox 10"/>
          <p:cNvSpPr txBox="1"/>
          <p:nvPr/>
        </p:nvSpPr>
        <p:spPr>
          <a:xfrm>
            <a:off x="6498695" y="2351431"/>
            <a:ext cx="1235034" cy="369332"/>
          </a:xfrm>
          <a:prstGeom prst="rect">
            <a:avLst/>
          </a:prstGeom>
          <a:noFill/>
        </p:spPr>
        <p:txBody>
          <a:bodyPr wrap="square" rtlCol="0">
            <a:spAutoFit/>
          </a:bodyPr>
          <a:lstStyle/>
          <a:p>
            <a:pPr algn="ctr"/>
            <a:r>
              <a:rPr lang="en-US" dirty="0" smtClean="0"/>
              <a:t>Module</a:t>
            </a:r>
            <a:endParaRPr lang="en-US" dirty="0"/>
          </a:p>
        </p:txBody>
      </p:sp>
      <p:sp>
        <p:nvSpPr>
          <p:cNvPr id="12" name="TextBox 11"/>
          <p:cNvSpPr txBox="1"/>
          <p:nvPr/>
        </p:nvSpPr>
        <p:spPr>
          <a:xfrm>
            <a:off x="7634323" y="2340504"/>
            <a:ext cx="1235034" cy="369332"/>
          </a:xfrm>
          <a:prstGeom prst="rect">
            <a:avLst/>
          </a:prstGeom>
          <a:noFill/>
        </p:spPr>
        <p:txBody>
          <a:bodyPr wrap="square" rtlCol="0">
            <a:spAutoFit/>
          </a:bodyPr>
          <a:lstStyle/>
          <a:p>
            <a:pPr algn="ctr"/>
            <a:r>
              <a:rPr lang="en-US" dirty="0" smtClean="0"/>
              <a:t>Function</a:t>
            </a:r>
            <a:endParaRPr lang="en-US" dirty="0"/>
          </a:p>
        </p:txBody>
      </p:sp>
      <p:cxnSp>
        <p:nvCxnSpPr>
          <p:cNvPr id="13" name="Straight Arrow Connector 12"/>
          <p:cNvCxnSpPr/>
          <p:nvPr/>
        </p:nvCxnSpPr>
        <p:spPr>
          <a:xfrm>
            <a:off x="2467783" y="2859263"/>
            <a:ext cx="28944" cy="556234"/>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135396" y="2795353"/>
            <a:ext cx="28944" cy="556234"/>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7972611" y="2806667"/>
            <a:ext cx="136873" cy="556234"/>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459222" y="3871354"/>
            <a:ext cx="16595" cy="64672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5306596" y="3871354"/>
            <a:ext cx="16595" cy="64672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449131" y="3277691"/>
            <a:ext cx="2073313" cy="523220"/>
          </a:xfrm>
          <a:prstGeom prst="rect">
            <a:avLst/>
          </a:prstGeom>
          <a:noFill/>
        </p:spPr>
        <p:txBody>
          <a:bodyPr wrap="square" rtlCol="0">
            <a:spAutoFit/>
          </a:bodyPr>
          <a:lstStyle/>
          <a:p>
            <a:pPr algn="ctr"/>
            <a:r>
              <a:rPr lang="en-US" sz="2800" b="1" dirty="0" smtClean="0"/>
              <a:t>&lt;&lt; args &gt;&gt;</a:t>
            </a:r>
            <a:endParaRPr lang="en-US" sz="2800" b="1" dirty="0"/>
          </a:p>
        </p:txBody>
      </p:sp>
      <p:sp>
        <p:nvSpPr>
          <p:cNvPr id="29" name="TextBox 28"/>
          <p:cNvSpPr txBox="1"/>
          <p:nvPr/>
        </p:nvSpPr>
        <p:spPr>
          <a:xfrm>
            <a:off x="8808005" y="4473614"/>
            <a:ext cx="1292725" cy="646331"/>
          </a:xfrm>
          <a:prstGeom prst="rect">
            <a:avLst/>
          </a:prstGeom>
          <a:noFill/>
        </p:spPr>
        <p:txBody>
          <a:bodyPr wrap="square" rtlCol="0">
            <a:spAutoFit/>
          </a:bodyPr>
          <a:lstStyle/>
          <a:p>
            <a:pPr algn="ctr"/>
            <a:r>
              <a:rPr lang="en-US" dirty="0" smtClean="0"/>
              <a:t>Optional</a:t>
            </a:r>
          </a:p>
          <a:p>
            <a:pPr algn="ctr"/>
            <a:r>
              <a:rPr lang="en-US" dirty="0" smtClean="0"/>
              <a:t>Parameters</a:t>
            </a:r>
            <a:endParaRPr lang="en-US" dirty="0"/>
          </a:p>
        </p:txBody>
      </p:sp>
      <p:cxnSp>
        <p:nvCxnSpPr>
          <p:cNvPr id="30" name="Straight Arrow Connector 29"/>
          <p:cNvCxnSpPr/>
          <p:nvPr/>
        </p:nvCxnSpPr>
        <p:spPr>
          <a:xfrm flipV="1">
            <a:off x="9446071" y="3800911"/>
            <a:ext cx="16595" cy="64672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669608" y="4382193"/>
            <a:ext cx="1781412" cy="8291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45861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Targeting Options</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nvPr>
        </p:nvGraphicFramePr>
        <p:xfrm>
          <a:off x="880845" y="1794495"/>
          <a:ext cx="10435905" cy="3774440"/>
        </p:xfrm>
        <a:graphic>
          <a:graphicData uri="http://schemas.openxmlformats.org/drawingml/2006/table">
            <a:tbl>
              <a:tblPr firstRow="1" bandRow="1">
                <a:tableStyleId>{5C22544A-7EE6-4342-B048-85BDC9FD1C3A}</a:tableStyleId>
              </a:tblPr>
              <a:tblGrid>
                <a:gridCol w="1985505"/>
                <a:gridCol w="3565712"/>
                <a:gridCol w="1078523"/>
                <a:gridCol w="3806165"/>
              </a:tblGrid>
              <a:tr h="370840">
                <a:tc>
                  <a:txBody>
                    <a:bodyPr/>
                    <a:lstStyle/>
                    <a:p>
                      <a:r>
                        <a:rPr lang="en-US" b="1" dirty="0" smtClean="0"/>
                        <a:t>Targeting</a:t>
                      </a:r>
                      <a:r>
                        <a:rPr lang="en-US" b="1" baseline="0" dirty="0" smtClean="0"/>
                        <a:t> Option</a:t>
                      </a:r>
                      <a:endParaRPr lang="en-US" b="1" dirty="0"/>
                    </a:p>
                  </a:txBody>
                  <a:tcPr/>
                </a:tc>
                <a:tc>
                  <a:txBody>
                    <a:bodyPr/>
                    <a:lstStyle/>
                    <a:p>
                      <a:r>
                        <a:rPr lang="en-US" dirty="0" smtClean="0"/>
                        <a:t>Description</a:t>
                      </a:r>
                      <a:endParaRPr lang="en-US" dirty="0"/>
                    </a:p>
                  </a:txBody>
                  <a:tcPr/>
                </a:tc>
                <a:tc>
                  <a:txBody>
                    <a:bodyPr/>
                    <a:lstStyle/>
                    <a:p>
                      <a:pPr algn="ctr"/>
                      <a:r>
                        <a:rPr lang="en-US" dirty="0" smtClean="0"/>
                        <a:t>Identifier</a:t>
                      </a:r>
                      <a:endParaRPr lang="en-US" dirty="0"/>
                    </a:p>
                  </a:txBody>
                  <a:tcPr/>
                </a:tc>
                <a:tc>
                  <a:txBody>
                    <a:bodyPr/>
                    <a:lstStyle/>
                    <a:p>
                      <a:r>
                        <a:rPr lang="en-US" dirty="0" smtClean="0"/>
                        <a:t>Example</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t>Glob</a:t>
                      </a:r>
                    </a:p>
                  </a:txBody>
                  <a:tcPr/>
                </a:tc>
                <a:tc>
                  <a:txBody>
                    <a:bodyPr/>
                    <a:lstStyle/>
                    <a:p>
                      <a:r>
                        <a:rPr lang="en-US" dirty="0" smtClean="0"/>
                        <a:t>All accessible minions per wildcard</a:t>
                      </a:r>
                      <a:endParaRPr lang="en-US" dirty="0"/>
                    </a:p>
                  </a:txBody>
                  <a:tcPr/>
                </a:tc>
                <a:tc>
                  <a:txBody>
                    <a:bodyPr/>
                    <a:lstStyle/>
                    <a:p>
                      <a:pPr algn="ctr"/>
                      <a:endParaRPr lang="en-US" i="1" dirty="0"/>
                    </a:p>
                  </a:txBody>
                  <a:tcPr/>
                </a:tc>
                <a:tc>
                  <a:txBody>
                    <a:bodyPr/>
                    <a:lstStyle/>
                    <a:p>
                      <a:r>
                        <a:rPr lang="en-US" i="1" dirty="0" smtClean="0"/>
                        <a:t>salt '*' test.ping</a:t>
                      </a:r>
                      <a:endParaRPr lang="en-US" i="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t>Regex</a:t>
                      </a:r>
                    </a:p>
                  </a:txBody>
                  <a:tcPr anchor="ctr"/>
                </a:tc>
                <a:tc>
                  <a:txBody>
                    <a:bodyPr/>
                    <a:lstStyle/>
                    <a:p>
                      <a:r>
                        <a:rPr lang="en-US" dirty="0" smtClean="0"/>
                        <a:t>Perl-compatible</a:t>
                      </a:r>
                      <a:r>
                        <a:rPr lang="en-US" baseline="0" dirty="0" smtClean="0"/>
                        <a:t> regular expression</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i="1" dirty="0" smtClean="0"/>
                        <a:t>-E</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t>salt -E ‘(</a:t>
                      </a:r>
                      <a:r>
                        <a:rPr lang="en-US" i="1" dirty="0" err="1" smtClean="0"/>
                        <a:t>ubuntu|redhat</a:t>
                      </a:r>
                      <a:r>
                        <a:rPr lang="en-US" i="1" dirty="0" smtClean="0"/>
                        <a:t>)_minion' test.ping</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t>List</a:t>
                      </a:r>
                      <a:endParaRPr lang="en-US" sz="1050" b="1" dirty="0" smtClean="0"/>
                    </a:p>
                  </a:txBody>
                  <a:tcPr/>
                </a:tc>
                <a:tc>
                  <a:txBody>
                    <a:bodyPr/>
                    <a:lstStyle/>
                    <a:p>
                      <a:r>
                        <a:rPr lang="en-US" dirty="0" smtClean="0"/>
                        <a:t>Comma-separated list of minion id’s</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i="1" dirty="0" smtClean="0"/>
                        <a:t>-L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t>salt -L ‘server1, server2' test.ping</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t>Grains</a:t>
                      </a:r>
                    </a:p>
                  </a:txBody>
                  <a:tcPr/>
                </a:tc>
                <a:tc>
                  <a:txBody>
                    <a:bodyPr/>
                    <a:lstStyle/>
                    <a:p>
                      <a:r>
                        <a:rPr lang="en-US" dirty="0" smtClean="0"/>
                        <a:t>Static data</a:t>
                      </a:r>
                      <a:r>
                        <a:rPr lang="en-US" baseline="0" dirty="0" smtClean="0"/>
                        <a:t> on (&amp; about) the minions</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i="1" dirty="0" smtClean="0"/>
                        <a:t>-G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t>salt -G  ‘os:Ubuntu' test.ping</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t>Compounds</a:t>
                      </a:r>
                    </a:p>
                  </a:txBody>
                  <a:tcPr anchor="ctr"/>
                </a:tc>
                <a:tc>
                  <a:txBody>
                    <a:bodyPr/>
                    <a:lstStyle/>
                    <a:p>
                      <a:r>
                        <a:rPr lang="en-US" dirty="0" smtClean="0"/>
                        <a:t>Combination of targeting options</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i="1" dirty="0" smtClean="0"/>
                        <a:t>-C</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t>sudo salt -C  'G@role:webserver and G@os_family:Debian' test.ping</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t>Subnets</a:t>
                      </a:r>
                    </a:p>
                  </a:txBody>
                  <a:tcPr/>
                </a:tc>
                <a:tc>
                  <a:txBody>
                    <a:bodyPr/>
                    <a:lstStyle/>
                    <a:p>
                      <a:r>
                        <a:rPr lang="en-US" dirty="0" smtClean="0"/>
                        <a:t>Subnet</a:t>
                      </a:r>
                      <a:r>
                        <a:rPr lang="en-US" baseline="0" dirty="0" smtClean="0"/>
                        <a:t> locations of minions</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i="1" dirty="0" smtClean="0"/>
                        <a:t>-S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t>salt -S </a:t>
                      </a:r>
                      <a:r>
                        <a:rPr lang="en-US" sz="1800" b="0" i="1" kern="1200" dirty="0" smtClean="0">
                          <a:solidFill>
                            <a:schemeClr val="dk1"/>
                          </a:solidFill>
                          <a:effectLst/>
                          <a:latin typeface="+mn-lt"/>
                          <a:ea typeface="+mn-ea"/>
                          <a:cs typeface="+mn-cs"/>
                        </a:rPr>
                        <a:t>172.30.0.0</a:t>
                      </a:r>
                      <a:r>
                        <a:rPr lang="en-US" i="1" dirty="0" smtClean="0"/>
                        <a:t>/24</a:t>
                      </a:r>
                      <a:r>
                        <a:rPr lang="en-US" i="1" baseline="0" dirty="0" smtClean="0"/>
                        <a:t> </a:t>
                      </a:r>
                      <a:r>
                        <a:rPr lang="en-US" i="1" dirty="0" smtClean="0"/>
                        <a:t>test.ping</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t>Nodegroups</a:t>
                      </a:r>
                    </a:p>
                  </a:txBody>
                  <a:tcPr anchor="ctr"/>
                </a:tc>
                <a:tc>
                  <a:txBody>
                    <a:bodyPr/>
                    <a:lstStyle/>
                    <a:p>
                      <a:r>
                        <a:rPr lang="en-US" dirty="0" smtClean="0"/>
                        <a:t>Shorthand for targeting options</a:t>
                      </a:r>
                    </a:p>
                    <a:p>
                      <a:r>
                        <a:rPr lang="en-US" dirty="0" smtClean="0"/>
                        <a:t>Set</a:t>
                      </a:r>
                      <a:r>
                        <a:rPr lang="en-US" baseline="0" dirty="0" smtClean="0"/>
                        <a:t> up in: “</a:t>
                      </a:r>
                      <a:r>
                        <a:rPr lang="en-US" dirty="0" smtClean="0"/>
                        <a:t>/etc/salt/master” file</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i="1" dirty="0" smtClean="0"/>
                        <a:t>-N</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t>salt -N group2 test.ping</a:t>
                      </a:r>
                    </a:p>
                  </a:txBody>
                  <a:tcPr anchor="ctr"/>
                </a:tc>
              </a:tr>
            </a:tbl>
          </a:graphicData>
        </a:graphic>
      </p:graphicFrame>
    </p:spTree>
    <p:extLst>
      <p:ext uri="{BB962C8B-B14F-4D97-AF65-F5344CB8AC3E}">
        <p14:creationId xmlns:p14="http://schemas.microsoft.com/office/powerpoint/2010/main" val="31815755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Execution Modules</a:t>
            </a:r>
            <a:endParaRPr lang="en-US" i="1" dirty="0"/>
          </a:p>
        </p:txBody>
      </p:sp>
      <p:sp>
        <p:nvSpPr>
          <p:cNvPr id="3" name="Content Placeholder 2"/>
          <p:cNvSpPr>
            <a:spLocks noGrp="1"/>
          </p:cNvSpPr>
          <p:nvPr>
            <p:ph idx="4294967295"/>
          </p:nvPr>
        </p:nvSpPr>
        <p:spPr>
          <a:xfrm>
            <a:off x="1383323" y="3332401"/>
            <a:ext cx="7808178" cy="538953"/>
          </a:xfrm>
        </p:spPr>
        <p:txBody>
          <a:bodyPr>
            <a:normAutofit/>
          </a:bodyPr>
          <a:lstStyle/>
          <a:p>
            <a:pPr marL="0" indent="0" algn="ctr">
              <a:buNone/>
            </a:pPr>
            <a:r>
              <a:rPr lang="en-US" sz="2800" b="1" dirty="0" smtClean="0"/>
              <a:t>salt     –G     os_family:Debian     test.ping</a:t>
            </a:r>
            <a:endParaRPr lang="en-US" sz="2200" dirty="0" smtClean="0"/>
          </a:p>
          <a:p>
            <a:pPr marL="384048" lvl="3" indent="0">
              <a:buNone/>
            </a:pPr>
            <a:endParaRPr lang="en-US" sz="2200" dirty="0" smtClean="0"/>
          </a:p>
          <a:p>
            <a:pPr marL="384048" lvl="3" indent="0">
              <a:buNone/>
            </a:pPr>
            <a:endParaRPr lang="en-US" sz="2200" dirty="0" smtClean="0"/>
          </a:p>
          <a:p>
            <a:pPr marL="0" indent="0">
              <a:buNone/>
            </a:pPr>
            <a:endParaRPr lang="en-US" sz="1400" dirty="0" smtClean="0"/>
          </a:p>
          <a:p>
            <a:pPr marL="384048" lvl="3" indent="0">
              <a:buNone/>
            </a:pPr>
            <a:endParaRPr lang="en-US" sz="2200" dirty="0" smtClean="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799196" y="1403317"/>
            <a:ext cx="4173415" cy="400110"/>
          </a:xfrm>
          <a:prstGeom prst="rect">
            <a:avLst/>
          </a:prstGeom>
          <a:noFill/>
        </p:spPr>
        <p:txBody>
          <a:bodyPr wrap="square" rtlCol="0">
            <a:spAutoFit/>
          </a:bodyPr>
          <a:lstStyle/>
          <a:p>
            <a:pPr algn="ctr"/>
            <a:r>
              <a:rPr lang="en-US" sz="2000" b="1" dirty="0" smtClean="0"/>
              <a:t>Anatomy of a Salt Command</a:t>
            </a:r>
            <a:endParaRPr lang="en-US" sz="2000" b="1" dirty="0"/>
          </a:p>
        </p:txBody>
      </p:sp>
      <p:sp>
        <p:nvSpPr>
          <p:cNvPr id="8" name="TextBox 7"/>
          <p:cNvSpPr txBox="1"/>
          <p:nvPr/>
        </p:nvSpPr>
        <p:spPr>
          <a:xfrm>
            <a:off x="1850266" y="2212932"/>
            <a:ext cx="1235034" cy="646331"/>
          </a:xfrm>
          <a:prstGeom prst="rect">
            <a:avLst/>
          </a:prstGeom>
          <a:noFill/>
        </p:spPr>
        <p:txBody>
          <a:bodyPr wrap="square" rtlCol="0">
            <a:spAutoFit/>
          </a:bodyPr>
          <a:lstStyle/>
          <a:p>
            <a:pPr algn="ctr"/>
            <a:r>
              <a:rPr lang="en-US" dirty="0" smtClean="0"/>
              <a:t>Command</a:t>
            </a:r>
          </a:p>
          <a:p>
            <a:pPr algn="ctr"/>
            <a:r>
              <a:rPr lang="en-US" dirty="0" smtClean="0"/>
              <a:t>Type</a:t>
            </a:r>
            <a:endParaRPr lang="en-US" dirty="0"/>
          </a:p>
        </p:txBody>
      </p:sp>
      <p:sp>
        <p:nvSpPr>
          <p:cNvPr id="9" name="TextBox 8"/>
          <p:cNvSpPr txBox="1"/>
          <p:nvPr/>
        </p:nvSpPr>
        <p:spPr>
          <a:xfrm>
            <a:off x="2942797" y="4479230"/>
            <a:ext cx="1235034" cy="646331"/>
          </a:xfrm>
          <a:prstGeom prst="rect">
            <a:avLst/>
          </a:prstGeom>
          <a:noFill/>
        </p:spPr>
        <p:txBody>
          <a:bodyPr wrap="square" rtlCol="0">
            <a:spAutoFit/>
          </a:bodyPr>
          <a:lstStyle/>
          <a:p>
            <a:pPr algn="ctr"/>
            <a:r>
              <a:rPr lang="en-US" dirty="0" smtClean="0"/>
              <a:t>Targeting</a:t>
            </a:r>
          </a:p>
          <a:p>
            <a:pPr algn="ctr"/>
            <a:r>
              <a:rPr lang="en-US" dirty="0" smtClean="0"/>
              <a:t>Option</a:t>
            </a:r>
            <a:endParaRPr lang="en-US" dirty="0"/>
          </a:p>
        </p:txBody>
      </p:sp>
      <p:sp>
        <p:nvSpPr>
          <p:cNvPr id="10" name="TextBox 9"/>
          <p:cNvSpPr txBox="1"/>
          <p:nvPr/>
        </p:nvSpPr>
        <p:spPr>
          <a:xfrm>
            <a:off x="4689079" y="4518074"/>
            <a:ext cx="1235034" cy="646331"/>
          </a:xfrm>
          <a:prstGeom prst="rect">
            <a:avLst/>
          </a:prstGeom>
          <a:noFill/>
        </p:spPr>
        <p:txBody>
          <a:bodyPr wrap="square" rtlCol="0">
            <a:spAutoFit/>
          </a:bodyPr>
          <a:lstStyle/>
          <a:p>
            <a:pPr algn="ctr"/>
            <a:r>
              <a:rPr lang="en-US" dirty="0" smtClean="0"/>
              <a:t>Targeting</a:t>
            </a:r>
          </a:p>
          <a:p>
            <a:pPr algn="ctr"/>
            <a:r>
              <a:rPr lang="en-US" dirty="0" smtClean="0"/>
              <a:t>Criteria</a:t>
            </a:r>
            <a:endParaRPr lang="en-US" dirty="0"/>
          </a:p>
        </p:txBody>
      </p:sp>
      <p:sp>
        <p:nvSpPr>
          <p:cNvPr id="11" name="TextBox 10"/>
          <p:cNvSpPr txBox="1"/>
          <p:nvPr/>
        </p:nvSpPr>
        <p:spPr>
          <a:xfrm>
            <a:off x="6498695" y="2351431"/>
            <a:ext cx="1235034" cy="369332"/>
          </a:xfrm>
          <a:prstGeom prst="rect">
            <a:avLst/>
          </a:prstGeom>
          <a:noFill/>
        </p:spPr>
        <p:txBody>
          <a:bodyPr wrap="square" rtlCol="0">
            <a:spAutoFit/>
          </a:bodyPr>
          <a:lstStyle/>
          <a:p>
            <a:pPr algn="ctr"/>
            <a:r>
              <a:rPr lang="en-US" dirty="0" smtClean="0"/>
              <a:t>Module</a:t>
            </a:r>
            <a:endParaRPr lang="en-US" dirty="0"/>
          </a:p>
        </p:txBody>
      </p:sp>
      <p:sp>
        <p:nvSpPr>
          <p:cNvPr id="12" name="TextBox 11"/>
          <p:cNvSpPr txBox="1"/>
          <p:nvPr/>
        </p:nvSpPr>
        <p:spPr>
          <a:xfrm>
            <a:off x="7634323" y="2340504"/>
            <a:ext cx="1235034" cy="369332"/>
          </a:xfrm>
          <a:prstGeom prst="rect">
            <a:avLst/>
          </a:prstGeom>
          <a:noFill/>
        </p:spPr>
        <p:txBody>
          <a:bodyPr wrap="square" rtlCol="0">
            <a:spAutoFit/>
          </a:bodyPr>
          <a:lstStyle/>
          <a:p>
            <a:pPr algn="ctr"/>
            <a:r>
              <a:rPr lang="en-US" dirty="0" smtClean="0"/>
              <a:t>Function</a:t>
            </a:r>
            <a:endParaRPr lang="en-US" dirty="0"/>
          </a:p>
        </p:txBody>
      </p:sp>
      <p:cxnSp>
        <p:nvCxnSpPr>
          <p:cNvPr id="13" name="Straight Arrow Connector 12"/>
          <p:cNvCxnSpPr/>
          <p:nvPr/>
        </p:nvCxnSpPr>
        <p:spPr>
          <a:xfrm>
            <a:off x="2467783" y="2859263"/>
            <a:ext cx="28944" cy="556234"/>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135396" y="2795353"/>
            <a:ext cx="28944" cy="556234"/>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7972611" y="2806667"/>
            <a:ext cx="136873" cy="556234"/>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459222" y="3871354"/>
            <a:ext cx="16595" cy="64672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5306596" y="3871354"/>
            <a:ext cx="16595" cy="64672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449131" y="3277691"/>
            <a:ext cx="2073313" cy="523220"/>
          </a:xfrm>
          <a:prstGeom prst="rect">
            <a:avLst/>
          </a:prstGeom>
          <a:noFill/>
        </p:spPr>
        <p:txBody>
          <a:bodyPr wrap="square" rtlCol="0">
            <a:spAutoFit/>
          </a:bodyPr>
          <a:lstStyle/>
          <a:p>
            <a:pPr algn="ctr"/>
            <a:r>
              <a:rPr lang="en-US" sz="2800" b="1" dirty="0" smtClean="0"/>
              <a:t>&lt;&lt; args &gt;&gt;</a:t>
            </a:r>
            <a:endParaRPr lang="en-US" sz="2800" b="1" dirty="0"/>
          </a:p>
        </p:txBody>
      </p:sp>
      <p:sp>
        <p:nvSpPr>
          <p:cNvPr id="29" name="TextBox 28"/>
          <p:cNvSpPr txBox="1"/>
          <p:nvPr/>
        </p:nvSpPr>
        <p:spPr>
          <a:xfrm>
            <a:off x="8808005" y="4473614"/>
            <a:ext cx="1292725" cy="646331"/>
          </a:xfrm>
          <a:prstGeom prst="rect">
            <a:avLst/>
          </a:prstGeom>
          <a:noFill/>
        </p:spPr>
        <p:txBody>
          <a:bodyPr wrap="square" rtlCol="0">
            <a:spAutoFit/>
          </a:bodyPr>
          <a:lstStyle/>
          <a:p>
            <a:pPr algn="ctr"/>
            <a:r>
              <a:rPr lang="en-US" dirty="0" smtClean="0"/>
              <a:t>Optional</a:t>
            </a:r>
          </a:p>
          <a:p>
            <a:pPr algn="ctr"/>
            <a:r>
              <a:rPr lang="en-US" dirty="0" smtClean="0"/>
              <a:t>Parameters</a:t>
            </a:r>
            <a:endParaRPr lang="en-US" dirty="0"/>
          </a:p>
        </p:txBody>
      </p:sp>
      <p:cxnSp>
        <p:nvCxnSpPr>
          <p:cNvPr id="30" name="Straight Arrow Connector 29"/>
          <p:cNvCxnSpPr/>
          <p:nvPr/>
        </p:nvCxnSpPr>
        <p:spPr>
          <a:xfrm flipV="1">
            <a:off x="9446071" y="3800911"/>
            <a:ext cx="16595" cy="64672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273633" y="2153328"/>
            <a:ext cx="2675347" cy="8291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8948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8393723" cy="634877"/>
          </a:xfrm>
        </p:spPr>
        <p:txBody>
          <a:bodyPr>
            <a:normAutofit fontScale="90000"/>
          </a:bodyPr>
          <a:lstStyle/>
          <a:p>
            <a:r>
              <a:rPr lang="en-US" dirty="0" smtClean="0"/>
              <a:t>Welcome!</a:t>
            </a:r>
            <a:endParaRPr lang="en-US" dirty="0"/>
          </a:p>
        </p:txBody>
      </p:sp>
      <p:sp>
        <p:nvSpPr>
          <p:cNvPr id="3" name="Content Placeholder 2"/>
          <p:cNvSpPr>
            <a:spLocks noGrp="1"/>
          </p:cNvSpPr>
          <p:nvPr>
            <p:ph idx="4294967295"/>
          </p:nvPr>
        </p:nvSpPr>
        <p:spPr>
          <a:xfrm>
            <a:off x="1383323" y="1408601"/>
            <a:ext cx="10058400" cy="4909072"/>
          </a:xfrm>
        </p:spPr>
        <p:txBody>
          <a:bodyPr>
            <a:normAutofit/>
          </a:bodyPr>
          <a:lstStyle/>
          <a:p>
            <a:pPr marL="0" lvl="0" indent="0">
              <a:spcBef>
                <a:spcPts val="0"/>
              </a:spcBef>
              <a:spcAft>
                <a:spcPts val="0"/>
              </a:spcAft>
              <a:buClr>
                <a:schemeClr val="dk1"/>
              </a:buClr>
              <a:buSzPct val="25000"/>
              <a:buNone/>
            </a:pPr>
            <a:r>
              <a:rPr lang="en-US" sz="2800" b="1" u="sng" dirty="0">
                <a:solidFill>
                  <a:schemeClr val="dk1"/>
                </a:solidFill>
                <a:ea typeface="Calibri"/>
                <a:cs typeface="Calibri"/>
                <a:sym typeface="Calibri"/>
              </a:rPr>
              <a:t>About Us:</a:t>
            </a:r>
            <a:r>
              <a:rPr lang="en-US" sz="2800" dirty="0">
                <a:solidFill>
                  <a:schemeClr val="dk1"/>
                </a:solidFill>
                <a:ea typeface="Calibri"/>
                <a:cs typeface="Calibri"/>
                <a:sym typeface="Calibri"/>
              </a:rPr>
              <a:t> Learning how to </a:t>
            </a:r>
            <a:r>
              <a:rPr lang="en-US" sz="2800" dirty="0" smtClean="0">
                <a:solidFill>
                  <a:schemeClr val="dk1"/>
                </a:solidFill>
                <a:ea typeface="Calibri"/>
                <a:cs typeface="Calibri"/>
                <a:sym typeface="Calibri"/>
              </a:rPr>
              <a:t>create </a:t>
            </a:r>
            <a:r>
              <a:rPr lang="en-US" sz="2800" dirty="0">
                <a:solidFill>
                  <a:schemeClr val="dk1"/>
                </a:solidFill>
                <a:ea typeface="Calibri"/>
                <a:cs typeface="Calibri"/>
                <a:sym typeface="Calibri"/>
              </a:rPr>
              <a:t>full-stack, scalable internet applications. From the database… all the way to </a:t>
            </a:r>
            <a:r>
              <a:rPr lang="en-US" sz="2800" dirty="0" smtClean="0">
                <a:solidFill>
                  <a:schemeClr val="dk1"/>
                </a:solidFill>
                <a:ea typeface="Calibri"/>
                <a:cs typeface="Calibri"/>
                <a:sym typeface="Calibri"/>
              </a:rPr>
              <a:t>the front-end </a:t>
            </a:r>
            <a:r>
              <a:rPr lang="en-US" sz="2800" dirty="0">
                <a:solidFill>
                  <a:schemeClr val="dk1"/>
                </a:solidFill>
                <a:ea typeface="Calibri"/>
                <a:cs typeface="Calibri"/>
                <a:sym typeface="Calibri"/>
              </a:rPr>
              <a:t>user </a:t>
            </a:r>
            <a:r>
              <a:rPr lang="en-US" sz="2800" dirty="0" smtClean="0">
                <a:solidFill>
                  <a:schemeClr val="dk1"/>
                </a:solidFill>
                <a:ea typeface="Calibri"/>
                <a:cs typeface="Calibri"/>
                <a:sym typeface="Calibri"/>
              </a:rPr>
              <a:t>interface </a:t>
            </a:r>
            <a:r>
              <a:rPr lang="en-US" sz="2800" dirty="0">
                <a:solidFill>
                  <a:schemeClr val="dk1"/>
                </a:solidFill>
                <a:ea typeface="Calibri"/>
                <a:cs typeface="Calibri"/>
                <a:sym typeface="Calibri"/>
              </a:rPr>
              <a:t>: </a:t>
            </a:r>
            <a:r>
              <a:rPr lang="en-US" sz="2400" i="1" dirty="0">
                <a:solidFill>
                  <a:schemeClr val="dk1"/>
                </a:solidFill>
                <a:ea typeface="Calibri"/>
                <a:cs typeface="Calibri"/>
                <a:sym typeface="Calibri"/>
              </a:rPr>
              <a:t>JavaScript Frameworks ∙ Server-Side Code ∙ Load Balancing</a:t>
            </a:r>
          </a:p>
          <a:p>
            <a:pPr marL="0" lvl="0" indent="0">
              <a:spcBef>
                <a:spcPts val="1000"/>
              </a:spcBef>
              <a:spcAft>
                <a:spcPts val="0"/>
              </a:spcAft>
              <a:buClr>
                <a:schemeClr val="dk1"/>
              </a:buClr>
              <a:buSzPct val="25000"/>
              <a:buNone/>
            </a:pPr>
            <a:endParaRPr lang="en-US" sz="2800" dirty="0">
              <a:solidFill>
                <a:schemeClr val="dk1"/>
              </a:solidFill>
              <a:ea typeface="Calibri"/>
              <a:cs typeface="Calibri"/>
              <a:sym typeface="Calibri"/>
            </a:endParaRPr>
          </a:p>
          <a:p>
            <a:pPr marL="0" lvl="0" indent="0">
              <a:spcBef>
                <a:spcPts val="1000"/>
              </a:spcBef>
              <a:spcAft>
                <a:spcPts val="0"/>
              </a:spcAft>
              <a:buClr>
                <a:schemeClr val="dk1"/>
              </a:buClr>
              <a:buSzPct val="25000"/>
              <a:buNone/>
            </a:pPr>
            <a:r>
              <a:rPr lang="en-US" sz="2800" dirty="0">
                <a:solidFill>
                  <a:schemeClr val="dk1"/>
                </a:solidFill>
                <a:ea typeface="Calibri"/>
                <a:cs typeface="Calibri"/>
                <a:sym typeface="Calibri"/>
              </a:rPr>
              <a:t>Meetup Calendar:</a:t>
            </a:r>
          </a:p>
          <a:p>
            <a:pPr marL="0" lvl="0" indent="0">
              <a:spcBef>
                <a:spcPts val="1000"/>
              </a:spcBef>
              <a:spcAft>
                <a:spcPts val="0"/>
              </a:spcAft>
              <a:buClr>
                <a:schemeClr val="dk1"/>
              </a:buClr>
              <a:buSzPct val="25000"/>
              <a:buNone/>
            </a:pPr>
            <a:r>
              <a:rPr lang="en-US" u="sng" dirty="0">
                <a:solidFill>
                  <a:schemeClr val="hlink"/>
                </a:solidFill>
                <a:ea typeface="Calibri"/>
                <a:cs typeface="Calibri"/>
                <a:sym typeface="Calibri"/>
                <a:hlinkClick r:id="rId2"/>
              </a:rPr>
              <a:t>https://www.meetup.com/SaintLouis_FullStack_WebDevelopment/events/</a:t>
            </a:r>
          </a:p>
          <a:p>
            <a:pPr marL="0" lvl="0" indent="0">
              <a:spcBef>
                <a:spcPts val="1000"/>
              </a:spcBef>
              <a:spcAft>
                <a:spcPts val="0"/>
              </a:spcAft>
              <a:buClr>
                <a:schemeClr val="dk1"/>
              </a:buClr>
              <a:buSzPct val="25000"/>
              <a:buNone/>
            </a:pPr>
            <a:endParaRPr lang="en-US" sz="400" dirty="0">
              <a:solidFill>
                <a:schemeClr val="dk1"/>
              </a:solidFill>
              <a:ea typeface="Calibri"/>
              <a:cs typeface="Calibri"/>
              <a:sym typeface="Calibri"/>
            </a:endParaRPr>
          </a:p>
          <a:p>
            <a:pPr marL="0" lvl="0" indent="0">
              <a:spcBef>
                <a:spcPts val="1000"/>
              </a:spcBef>
              <a:spcAft>
                <a:spcPts val="0"/>
              </a:spcAft>
              <a:buClr>
                <a:schemeClr val="dk1"/>
              </a:buClr>
              <a:buSzPct val="25000"/>
              <a:buNone/>
            </a:pPr>
            <a:r>
              <a:rPr lang="en-US" sz="2800" dirty="0">
                <a:solidFill>
                  <a:schemeClr val="dk1"/>
                </a:solidFill>
                <a:ea typeface="Calibri"/>
                <a:cs typeface="Calibri"/>
                <a:sym typeface="Calibri"/>
              </a:rPr>
              <a:t>Slack Group(s):</a:t>
            </a:r>
          </a:p>
          <a:p>
            <a:pPr marL="0" lvl="0" indent="0">
              <a:spcBef>
                <a:spcPts val="1000"/>
              </a:spcBef>
              <a:buClr>
                <a:schemeClr val="dk1"/>
              </a:buClr>
              <a:buSzPct val="25000"/>
              <a:buNone/>
            </a:pPr>
            <a:r>
              <a:rPr lang="en-US" u="sng" dirty="0" smtClean="0">
                <a:solidFill>
                  <a:schemeClr val="hlink"/>
                </a:solidFill>
                <a:ea typeface="Calibri"/>
                <a:cs typeface="Calibri"/>
                <a:sym typeface="Calibri"/>
                <a:hlinkClick r:id="rId3"/>
              </a:rPr>
              <a:t>https://stl-tech.slack.com/messages/stl_fullstack_web_dev/</a:t>
            </a:r>
          </a:p>
          <a:p>
            <a:pPr marL="0" lvl="0" indent="0">
              <a:spcBef>
                <a:spcPts val="1000"/>
              </a:spcBef>
              <a:buClr>
                <a:schemeClr val="dk1"/>
              </a:buClr>
              <a:buSzPct val="25000"/>
              <a:buNone/>
            </a:pPr>
            <a:endParaRPr lang="en-US" u="sng" dirty="0">
              <a:solidFill>
                <a:schemeClr val="hlink"/>
              </a:solidFill>
              <a:ea typeface="Calibri"/>
              <a:cs typeface="Calibri"/>
              <a:sym typeface="Calibri"/>
              <a:hlinkClick r:id="rId3"/>
            </a:endParaRPr>
          </a:p>
        </p:txBody>
      </p:sp>
      <p:cxnSp>
        <p:nvCxnSpPr>
          <p:cNvPr id="8" name="Straight Connector 7"/>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9004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Execution Modules</a:t>
            </a:r>
            <a:endParaRPr lang="en-US" i="1" dirty="0"/>
          </a:p>
        </p:txBody>
      </p:sp>
      <p:sp>
        <p:nvSpPr>
          <p:cNvPr id="3" name="Content Placeholder 2"/>
          <p:cNvSpPr>
            <a:spLocks noGrp="1"/>
          </p:cNvSpPr>
          <p:nvPr>
            <p:ph idx="4294967295"/>
          </p:nvPr>
        </p:nvSpPr>
        <p:spPr>
          <a:xfrm>
            <a:off x="1383323" y="1408601"/>
            <a:ext cx="10058400" cy="4851522"/>
          </a:xfrm>
        </p:spPr>
        <p:txBody>
          <a:bodyPr>
            <a:normAutofit/>
          </a:bodyPr>
          <a:lstStyle/>
          <a:p>
            <a:pPr indent="-365760">
              <a:buFont typeface="Wingdings" panose="05000000000000000000" pitchFamily="2" charset="2"/>
              <a:buChar char="§"/>
            </a:pPr>
            <a:r>
              <a:rPr lang="en-US" sz="2400" b="1" dirty="0" smtClean="0"/>
              <a:t>Ad-hoc Commands</a:t>
            </a:r>
          </a:p>
          <a:p>
            <a:pPr lvl="3" indent="-365760">
              <a:buFont typeface="Wingdings" panose="05000000000000000000" pitchFamily="2" charset="2"/>
              <a:buChar char="§"/>
            </a:pPr>
            <a:r>
              <a:rPr lang="en-US" sz="2000" dirty="0" smtClean="0"/>
              <a:t>2 Parts:</a:t>
            </a:r>
          </a:p>
          <a:p>
            <a:pPr lvl="5" indent="-365760">
              <a:buFont typeface="Wingdings" panose="05000000000000000000" pitchFamily="2" charset="2"/>
              <a:buChar char="§"/>
            </a:pPr>
            <a:r>
              <a:rPr lang="en-US" sz="2000" dirty="0" smtClean="0"/>
              <a:t>(a) Module – e.g. </a:t>
            </a:r>
            <a:r>
              <a:rPr lang="en-US" sz="2000" b="1" dirty="0" smtClean="0"/>
              <a:t>test</a:t>
            </a:r>
          </a:p>
          <a:p>
            <a:pPr lvl="5" indent="-365760">
              <a:buFont typeface="Wingdings" panose="05000000000000000000" pitchFamily="2" charset="2"/>
              <a:buChar char="§"/>
            </a:pPr>
            <a:r>
              <a:rPr lang="en-US" sz="2000" dirty="0" smtClean="0"/>
              <a:t>(b) Function – e.g. </a:t>
            </a:r>
            <a:r>
              <a:rPr lang="en-US" sz="2000" b="1" dirty="0" smtClean="0"/>
              <a:t>ping</a:t>
            </a:r>
          </a:p>
          <a:p>
            <a:pPr lvl="3" indent="-365760">
              <a:buFont typeface="Wingdings" panose="05000000000000000000" pitchFamily="2" charset="2"/>
              <a:buChar char="§"/>
            </a:pPr>
            <a:r>
              <a:rPr lang="en-US" sz="2000" dirty="0" smtClean="0"/>
              <a:t>Test Mode </a:t>
            </a:r>
            <a:r>
              <a:rPr lang="en-US" sz="2000" i="1" dirty="0" smtClean="0"/>
              <a:t>(Test=True)</a:t>
            </a:r>
          </a:p>
          <a:p>
            <a:pPr marL="384048" lvl="3" indent="0">
              <a:buNone/>
            </a:pPr>
            <a:endParaRPr lang="en-US" dirty="0" smtClean="0"/>
          </a:p>
          <a:p>
            <a:pPr indent="-365760">
              <a:buFont typeface="Wingdings" panose="05000000000000000000" pitchFamily="2" charset="2"/>
              <a:buChar char="§"/>
            </a:pPr>
            <a:r>
              <a:rPr lang="en-US" sz="2400" b="1" dirty="0" smtClean="0"/>
              <a:t>Example</a:t>
            </a:r>
            <a:r>
              <a:rPr lang="en-US" sz="2400" b="1" dirty="0" smtClean="0"/>
              <a:t> Modules:</a:t>
            </a:r>
          </a:p>
          <a:p>
            <a:pPr lvl="3" indent="-365760">
              <a:buFont typeface="Wingdings" panose="05000000000000000000" pitchFamily="2" charset="2"/>
              <a:buChar char="§"/>
            </a:pPr>
            <a:r>
              <a:rPr lang="en-US" sz="2000" dirty="0" smtClean="0"/>
              <a:t>pkg.install			</a:t>
            </a:r>
            <a:r>
              <a:rPr lang="en-US" sz="2000" dirty="0" smtClean="0">
                <a:sym typeface="Wingdings" panose="05000000000000000000" pitchFamily="2" charset="2"/>
              </a:rPr>
              <a:t> </a:t>
            </a:r>
            <a:r>
              <a:rPr lang="en-US" sz="2000" i="1" dirty="0" smtClean="0">
                <a:sym typeface="Wingdings" panose="05000000000000000000" pitchFamily="2" charset="2"/>
              </a:rPr>
              <a:t>salt ‘*’ pkg.install apache2</a:t>
            </a:r>
            <a:endParaRPr lang="en-US" sz="2000" i="1" dirty="0" smtClean="0"/>
          </a:p>
          <a:p>
            <a:pPr lvl="3" indent="-365760">
              <a:buFont typeface="Wingdings" panose="05000000000000000000" pitchFamily="2" charset="2"/>
              <a:buChar char="§"/>
            </a:pPr>
            <a:r>
              <a:rPr lang="en-US" sz="2000" dirty="0" err="1" smtClean="0"/>
              <a:t>service.status</a:t>
            </a:r>
            <a:r>
              <a:rPr lang="en-US" sz="2000" dirty="0" smtClean="0"/>
              <a:t>		</a:t>
            </a:r>
            <a:r>
              <a:rPr lang="en-US" sz="2000" dirty="0" smtClean="0">
                <a:sym typeface="Wingdings" panose="05000000000000000000" pitchFamily="2" charset="2"/>
              </a:rPr>
              <a:t> </a:t>
            </a:r>
            <a:r>
              <a:rPr lang="en-US" sz="2000" i="1" dirty="0" smtClean="0">
                <a:sym typeface="Wingdings" panose="05000000000000000000" pitchFamily="2" charset="2"/>
              </a:rPr>
              <a:t>salt ‘*’ </a:t>
            </a:r>
            <a:r>
              <a:rPr lang="en-US" sz="2000" i="1" dirty="0" err="1" smtClean="0">
                <a:sym typeface="Wingdings" panose="05000000000000000000" pitchFamily="2" charset="2"/>
              </a:rPr>
              <a:t>service.status</a:t>
            </a:r>
            <a:r>
              <a:rPr lang="en-US" sz="2000" i="1" dirty="0" smtClean="0">
                <a:sym typeface="Wingdings" panose="05000000000000000000" pitchFamily="2" charset="2"/>
              </a:rPr>
              <a:t> apache2</a:t>
            </a:r>
            <a:endParaRPr lang="en-US" sz="2000" i="1" dirty="0" smtClean="0"/>
          </a:p>
          <a:p>
            <a:pPr lvl="3" indent="-365760">
              <a:buFont typeface="Wingdings" panose="05000000000000000000" pitchFamily="2" charset="2"/>
              <a:buChar char="§"/>
            </a:pPr>
            <a:r>
              <a:rPr lang="en-US" sz="2000" dirty="0" smtClean="0"/>
              <a:t>sys.doc			</a:t>
            </a:r>
            <a:r>
              <a:rPr lang="en-US" sz="2000" dirty="0" smtClean="0">
                <a:sym typeface="Wingdings" panose="05000000000000000000" pitchFamily="2" charset="2"/>
              </a:rPr>
              <a:t> </a:t>
            </a:r>
            <a:r>
              <a:rPr lang="en-US" sz="2000" i="1" dirty="0" smtClean="0">
                <a:sym typeface="Wingdings" panose="05000000000000000000" pitchFamily="2" charset="2"/>
              </a:rPr>
              <a:t>salt ‘*’ sys.doc </a:t>
            </a:r>
            <a:r>
              <a:rPr lang="en-US" sz="2000" i="1" dirty="0" err="1" smtClean="0">
                <a:sym typeface="Wingdings" panose="05000000000000000000" pitchFamily="2" charset="2"/>
              </a:rPr>
              <a:t>service.status</a:t>
            </a:r>
            <a:endParaRPr lang="en-US" sz="2000" i="1" dirty="0" smtClean="0">
              <a:sym typeface="Wingdings" panose="05000000000000000000" pitchFamily="2" charset="2"/>
            </a:endParaRPr>
          </a:p>
          <a:p>
            <a:pPr lvl="3" indent="-365760">
              <a:buFont typeface="Wingdings" panose="05000000000000000000" pitchFamily="2" charset="2"/>
              <a:buChar char="§"/>
            </a:pPr>
            <a:r>
              <a:rPr lang="en-US" sz="2000" i="1" dirty="0" err="1">
                <a:sym typeface="Wingdings" panose="05000000000000000000" pitchFamily="2" charset="2"/>
              </a:rPr>
              <a:t>c</a:t>
            </a:r>
            <a:r>
              <a:rPr lang="en-US" sz="2000" i="1" dirty="0" err="1" smtClean="0">
                <a:sym typeface="Wingdings" panose="05000000000000000000" pitchFamily="2" charset="2"/>
              </a:rPr>
              <a:t>md.run</a:t>
            </a:r>
            <a:r>
              <a:rPr lang="en-US" sz="2000" i="1" dirty="0" smtClean="0">
                <a:sym typeface="Wingdings" panose="05000000000000000000" pitchFamily="2" charset="2"/>
              </a:rPr>
              <a:t>			 salt ‘*’ </a:t>
            </a:r>
            <a:r>
              <a:rPr lang="en-US" sz="2000" i="1" dirty="0" err="1" smtClean="0">
                <a:sym typeface="Wingdings" panose="05000000000000000000" pitchFamily="2" charset="2"/>
              </a:rPr>
              <a:t>cmd.run</a:t>
            </a:r>
            <a:r>
              <a:rPr lang="en-US" sz="2000" i="1" dirty="0" smtClean="0">
                <a:sym typeface="Wingdings" panose="05000000000000000000" pitchFamily="2" charset="2"/>
              </a:rPr>
              <a:t> ‘sudo </a:t>
            </a:r>
            <a:r>
              <a:rPr lang="en-US" sz="2000" i="1" dirty="0" err="1" smtClean="0">
                <a:sym typeface="Wingdings" panose="05000000000000000000" pitchFamily="2" charset="2"/>
              </a:rPr>
              <a:t>mkdir</a:t>
            </a:r>
            <a:r>
              <a:rPr lang="en-US" sz="2000" i="1" dirty="0" smtClean="0">
                <a:sym typeface="Wingdings" panose="05000000000000000000" pitchFamily="2" charset="2"/>
              </a:rPr>
              <a:t> /home/salt-folder’</a:t>
            </a:r>
            <a:endParaRPr lang="en-US" sz="2000" i="1" dirty="0" smtClean="0"/>
          </a:p>
          <a:p>
            <a:pPr marL="0" indent="0">
              <a:buNone/>
            </a:pPr>
            <a:endParaRPr lang="en-US" sz="1400" dirty="0" smtClean="0"/>
          </a:p>
          <a:p>
            <a:pPr marL="0" indent="0">
              <a:buNone/>
            </a:pPr>
            <a:endParaRPr lang="en-US" sz="1400" dirty="0" smtClean="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07661" y="5572368"/>
            <a:ext cx="8354646" cy="369332"/>
          </a:xfrm>
          <a:prstGeom prst="rect">
            <a:avLst/>
          </a:prstGeom>
          <a:noFill/>
        </p:spPr>
        <p:txBody>
          <a:bodyPr wrap="square" rtlCol="0">
            <a:spAutoFit/>
          </a:bodyPr>
          <a:lstStyle/>
          <a:p>
            <a:r>
              <a:rPr lang="en-US" b="1" u="sng" dirty="0">
                <a:solidFill>
                  <a:srgbClr val="0070C0"/>
                </a:solidFill>
              </a:rPr>
              <a:t>http://</a:t>
            </a:r>
            <a:r>
              <a:rPr lang="en-US" b="1" u="sng" dirty="0" smtClean="0">
                <a:solidFill>
                  <a:srgbClr val="0070C0"/>
                </a:solidFill>
              </a:rPr>
              <a:t>salt-zh.readthedocs.io/en/latest/ref/modules/all/index.html#all-salt-modules</a:t>
            </a:r>
            <a:endParaRPr lang="en-US" b="1" u="sng" dirty="0">
              <a:solidFill>
                <a:srgbClr val="0070C0"/>
              </a:solidFill>
            </a:endParaRPr>
          </a:p>
        </p:txBody>
      </p:sp>
      <p:pic>
        <p:nvPicPr>
          <p:cNvPr id="6" name="Picture 5"/>
          <p:cNvPicPr>
            <a:picLocks noChangeAspect="1"/>
          </p:cNvPicPr>
          <p:nvPr/>
        </p:nvPicPr>
        <p:blipFill>
          <a:blip r:embed="rId3"/>
          <a:stretch>
            <a:fillRect/>
          </a:stretch>
        </p:blipFill>
        <p:spPr>
          <a:xfrm>
            <a:off x="7146892" y="1901380"/>
            <a:ext cx="3458218" cy="1233374"/>
          </a:xfrm>
          <a:prstGeom prst="rect">
            <a:avLst/>
          </a:prstGeom>
        </p:spPr>
      </p:pic>
    </p:spTree>
    <p:extLst>
      <p:ext uri="{BB962C8B-B14F-4D97-AF65-F5344CB8AC3E}">
        <p14:creationId xmlns:p14="http://schemas.microsoft.com/office/powerpoint/2010/main" val="15004628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To The Terminal!</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Dem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5758" y="1494472"/>
            <a:ext cx="4000500" cy="4000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saltstack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185773" y="5295851"/>
            <a:ext cx="3419337" cy="646331"/>
          </a:xfrm>
          <a:prstGeom prst="rect">
            <a:avLst/>
          </a:prstGeom>
          <a:noFill/>
        </p:spPr>
        <p:txBody>
          <a:bodyPr wrap="square" rtlCol="0">
            <a:spAutoFit/>
          </a:bodyPr>
          <a:lstStyle/>
          <a:p>
            <a:r>
              <a:rPr lang="en-US" dirty="0" smtClean="0"/>
              <a:t>Install Apache (Execution Module)</a:t>
            </a:r>
          </a:p>
          <a:p>
            <a:r>
              <a:rPr lang="en-US" dirty="0" smtClean="0"/>
              <a:t>1. Ubuntu</a:t>
            </a:r>
            <a:endParaRPr lang="en-US" dirty="0"/>
          </a:p>
        </p:txBody>
      </p:sp>
    </p:spTree>
    <p:extLst>
      <p:ext uri="{BB962C8B-B14F-4D97-AF65-F5344CB8AC3E}">
        <p14:creationId xmlns:p14="http://schemas.microsoft.com/office/powerpoint/2010/main" val="36135764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69859" y="1466335"/>
            <a:ext cx="518984" cy="27184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States - Intro</a:t>
            </a:r>
            <a:endParaRPr lang="en-US" i="1" dirty="0"/>
          </a:p>
        </p:txBody>
      </p:sp>
      <p:sp>
        <p:nvSpPr>
          <p:cNvPr id="3" name="Content Placeholder 2"/>
          <p:cNvSpPr>
            <a:spLocks noGrp="1"/>
          </p:cNvSpPr>
          <p:nvPr>
            <p:ph idx="4294967295"/>
          </p:nvPr>
        </p:nvSpPr>
        <p:spPr>
          <a:xfrm>
            <a:off x="1383323" y="1408601"/>
            <a:ext cx="10058400" cy="4851522"/>
          </a:xfrm>
        </p:spPr>
        <p:txBody>
          <a:bodyPr>
            <a:normAutofit/>
          </a:bodyPr>
          <a:lstStyle/>
          <a:p>
            <a:pPr indent="-365760">
              <a:buFont typeface="Wingdings" panose="05000000000000000000" pitchFamily="2" charset="2"/>
              <a:buChar char="§"/>
            </a:pPr>
            <a:r>
              <a:rPr lang="en-US" sz="2400" b="1" dirty="0"/>
              <a:t>F</a:t>
            </a:r>
            <a:r>
              <a:rPr lang="en-US" sz="2400" b="1" dirty="0" smtClean="0"/>
              <a:t>iles </a:t>
            </a:r>
            <a:r>
              <a:rPr lang="en-US" sz="2400" b="1" dirty="0"/>
              <a:t>which describe the desired state of a </a:t>
            </a:r>
            <a:r>
              <a:rPr lang="en-US" sz="2400" b="1" dirty="0" smtClean="0"/>
              <a:t>minion</a:t>
            </a:r>
            <a:r>
              <a:rPr lang="en-US" sz="2400" b="1" dirty="0"/>
              <a:t>	</a:t>
            </a:r>
            <a:r>
              <a:rPr lang="en-US" sz="2400" b="1" i="1" dirty="0" smtClean="0"/>
              <a:t>&lt;&lt; .SLS extension &gt;&gt;</a:t>
            </a:r>
          </a:p>
          <a:p>
            <a:pPr lvl="2" indent="-365760">
              <a:buFont typeface="Wingdings" panose="05000000000000000000" pitchFamily="2" charset="2"/>
              <a:buChar char="§"/>
            </a:pPr>
            <a:r>
              <a:rPr lang="en-US" sz="1700" dirty="0" smtClean="0"/>
              <a:t>Installing </a:t>
            </a:r>
            <a:r>
              <a:rPr lang="en-US" sz="1700" dirty="0" smtClean="0"/>
              <a:t>Packages…. Modifying Files…. Updating </a:t>
            </a:r>
            <a:r>
              <a:rPr lang="en-US" sz="1700" dirty="0" smtClean="0"/>
              <a:t>Permissions</a:t>
            </a:r>
          </a:p>
          <a:p>
            <a:pPr marL="0" indent="0">
              <a:buNone/>
            </a:pPr>
            <a:endParaRPr lang="en-US" sz="1000" dirty="0" smtClean="0"/>
          </a:p>
          <a:p>
            <a:pPr indent="-365760">
              <a:buFont typeface="Wingdings" panose="05000000000000000000" pitchFamily="2" charset="2"/>
              <a:buChar char="§"/>
            </a:pPr>
            <a:r>
              <a:rPr lang="en-US" sz="2400" b="1" dirty="0"/>
              <a:t>Organizational Options </a:t>
            </a:r>
            <a:r>
              <a:rPr lang="en-US" sz="2400" b="1" dirty="0" smtClean="0"/>
              <a:t>(Monolith </a:t>
            </a:r>
            <a:r>
              <a:rPr lang="en-US" sz="2400" b="1" dirty="0"/>
              <a:t>vs. </a:t>
            </a:r>
            <a:r>
              <a:rPr lang="en-US" sz="2400" b="1" dirty="0" smtClean="0"/>
              <a:t>Modular)</a:t>
            </a:r>
            <a:endParaRPr lang="en-US" sz="2400" b="1" dirty="0"/>
          </a:p>
          <a:p>
            <a:pPr lvl="2" indent="-365760">
              <a:buFont typeface="Wingdings" panose="05000000000000000000" pitchFamily="2" charset="2"/>
              <a:buChar char="§"/>
            </a:pPr>
            <a:r>
              <a:rPr lang="en-US" sz="1700" dirty="0" smtClean="0"/>
              <a:t>Monolith </a:t>
            </a:r>
            <a:r>
              <a:rPr lang="en-US" sz="1700" dirty="0" smtClean="0">
                <a:sym typeface="Wingdings" panose="05000000000000000000" pitchFamily="2" charset="2"/>
              </a:rPr>
              <a:t> Execute state files directly on minions</a:t>
            </a:r>
            <a:endParaRPr lang="en-US" sz="1700" dirty="0" smtClean="0"/>
          </a:p>
          <a:p>
            <a:pPr lvl="2" indent="-365760">
              <a:buFont typeface="Wingdings" panose="05000000000000000000" pitchFamily="2" charset="2"/>
              <a:buChar char="§"/>
            </a:pPr>
            <a:r>
              <a:rPr lang="en-US" sz="1700" dirty="0" smtClean="0"/>
              <a:t>Modular </a:t>
            </a:r>
            <a:r>
              <a:rPr lang="en-US" sz="1700" dirty="0" smtClean="0">
                <a:sym typeface="Wingdings" panose="05000000000000000000" pitchFamily="2" charset="2"/>
              </a:rPr>
              <a:t> </a:t>
            </a:r>
            <a:r>
              <a:rPr lang="en-US" sz="1700" dirty="0" smtClean="0">
                <a:sym typeface="Wingdings" panose="05000000000000000000" pitchFamily="2" charset="2"/>
              </a:rPr>
              <a:t>Execute a </a:t>
            </a:r>
            <a:r>
              <a:rPr lang="en-US" sz="1700" b="1" i="1" u="sng" dirty="0">
                <a:sym typeface="Wingdings" panose="05000000000000000000" pitchFamily="2" charset="2"/>
              </a:rPr>
              <a:t>t</a:t>
            </a:r>
            <a:r>
              <a:rPr lang="en-US" sz="1700" b="1" i="1" u="sng" dirty="0" smtClean="0"/>
              <a:t>op.sls</a:t>
            </a:r>
            <a:r>
              <a:rPr lang="en-US" sz="1700" i="1" dirty="0" smtClean="0"/>
              <a:t> </a:t>
            </a:r>
            <a:r>
              <a:rPr lang="en-US" sz="1700" i="1" dirty="0" smtClean="0"/>
              <a:t>file </a:t>
            </a:r>
            <a:r>
              <a:rPr lang="en-US" sz="1700" i="1" dirty="0" smtClean="0"/>
              <a:t>(which will run multiple states correctly)</a:t>
            </a:r>
            <a:endParaRPr lang="en-US" sz="1700" i="1" dirty="0"/>
          </a:p>
          <a:p>
            <a:pPr marL="0" lvl="3" indent="0">
              <a:spcBef>
                <a:spcPts val="1200"/>
              </a:spcBef>
              <a:spcAft>
                <a:spcPts val="200"/>
              </a:spcAft>
              <a:buSzPct val="100000"/>
              <a:buNone/>
            </a:pPr>
            <a:endParaRPr lang="en-US" sz="1000" dirty="0"/>
          </a:p>
          <a:p>
            <a:pPr indent="-365760">
              <a:buFont typeface="Wingdings" panose="05000000000000000000" pitchFamily="2" charset="2"/>
              <a:buChar char="§"/>
            </a:pPr>
            <a:r>
              <a:rPr lang="en-US" sz="2400" b="1" dirty="0" smtClean="0"/>
              <a:t>State Modules </a:t>
            </a:r>
            <a:r>
              <a:rPr lang="en-US" sz="2400" b="1" dirty="0"/>
              <a:t>vs. Execution </a:t>
            </a:r>
            <a:r>
              <a:rPr lang="en-US" sz="2400" b="1" dirty="0" smtClean="0"/>
              <a:t>Modules</a:t>
            </a:r>
            <a:endParaRPr lang="en-US" sz="2400" b="1" dirty="0"/>
          </a:p>
          <a:p>
            <a:pPr lvl="3" indent="-365760">
              <a:buFont typeface="Wingdings" panose="05000000000000000000" pitchFamily="2" charset="2"/>
              <a:buChar char="§"/>
            </a:pPr>
            <a:r>
              <a:rPr lang="en-US" sz="1700" dirty="0" smtClean="0"/>
              <a:t>State Modules call Execution Modules</a:t>
            </a:r>
            <a:endParaRPr lang="en-US" sz="1700" dirty="0"/>
          </a:p>
          <a:p>
            <a:pPr lvl="3" indent="-365760">
              <a:buFont typeface="Wingdings" panose="05000000000000000000" pitchFamily="2" charset="2"/>
              <a:buChar char="§"/>
            </a:pPr>
            <a:r>
              <a:rPr lang="en-US" sz="1700" dirty="0" smtClean="0"/>
              <a:t>However, States allow for more </a:t>
            </a:r>
            <a:r>
              <a:rPr lang="en-US" sz="1700" dirty="0" smtClean="0"/>
              <a:t>options</a:t>
            </a:r>
          </a:p>
          <a:p>
            <a:pPr lvl="3" indent="-365760">
              <a:buFont typeface="Wingdings" panose="05000000000000000000" pitchFamily="2" charset="2"/>
              <a:buChar char="§"/>
            </a:pPr>
            <a:r>
              <a:rPr lang="en-US" sz="1700" dirty="0" smtClean="0"/>
              <a:t>1. Idempotency…. 2. Return Data</a:t>
            </a:r>
          </a:p>
          <a:p>
            <a:pPr lvl="3" indent="-365760">
              <a:buFont typeface="Wingdings" panose="05000000000000000000" pitchFamily="2" charset="2"/>
              <a:buChar char="§"/>
            </a:pPr>
            <a:endParaRPr lang="en-US" sz="1700" dirty="0"/>
          </a:p>
          <a:p>
            <a:pPr marL="0" lvl="3" indent="0">
              <a:spcBef>
                <a:spcPts val="1200"/>
              </a:spcBef>
              <a:spcAft>
                <a:spcPts val="200"/>
              </a:spcAft>
              <a:buSzPct val="100000"/>
              <a:buNone/>
            </a:pPr>
            <a:endParaRPr lang="en-US" sz="2800" dirty="0" smtClean="0"/>
          </a:p>
          <a:p>
            <a:pPr marL="91440" lvl="3" indent="-365760">
              <a:spcBef>
                <a:spcPts val="1200"/>
              </a:spcBef>
              <a:spcAft>
                <a:spcPts val="200"/>
              </a:spcAft>
              <a:buSzPct val="100000"/>
              <a:buFont typeface="Wingdings" panose="05000000000000000000" pitchFamily="2" charset="2"/>
              <a:buChar char="§"/>
            </a:pPr>
            <a:endParaRPr lang="en-US" sz="2800" dirty="0"/>
          </a:p>
          <a:p>
            <a:pPr marL="91440" lvl="3" indent="-365760">
              <a:spcBef>
                <a:spcPts val="1200"/>
              </a:spcBef>
              <a:spcAft>
                <a:spcPts val="200"/>
              </a:spcAft>
              <a:buSzPct val="100000"/>
              <a:buFont typeface="Wingdings" panose="05000000000000000000" pitchFamily="2" charset="2"/>
              <a:buChar char="§"/>
            </a:pPr>
            <a:endParaRPr lang="en-US" sz="2800" dirty="0"/>
          </a:p>
          <a:p>
            <a:pPr indent="-365760">
              <a:buFont typeface="Wingdings" panose="05000000000000000000" pitchFamily="2" charset="2"/>
              <a:buChar char="§"/>
            </a:pPr>
            <a:endParaRPr lang="en-US" sz="2800"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707661" y="5572368"/>
            <a:ext cx="8354646" cy="369332"/>
          </a:xfrm>
          <a:prstGeom prst="rect">
            <a:avLst/>
          </a:prstGeom>
          <a:noFill/>
        </p:spPr>
        <p:txBody>
          <a:bodyPr wrap="square" rtlCol="0">
            <a:spAutoFit/>
          </a:bodyPr>
          <a:lstStyle/>
          <a:p>
            <a:pPr algn="ctr"/>
            <a:r>
              <a:rPr lang="en-US" b="1" u="sng" dirty="0">
                <a:solidFill>
                  <a:srgbClr val="0070C0"/>
                </a:solidFill>
              </a:rPr>
              <a:t>https://</a:t>
            </a:r>
            <a:r>
              <a:rPr lang="en-US" b="1" u="sng" dirty="0" smtClean="0">
                <a:solidFill>
                  <a:srgbClr val="0070C0"/>
                </a:solidFill>
              </a:rPr>
              <a:t>docs.saltstack.com/en/2015.8/ref/states/all/index.html</a:t>
            </a:r>
            <a:endParaRPr lang="en-US" b="1" u="sng" dirty="0">
              <a:solidFill>
                <a:srgbClr val="0070C0"/>
              </a:solidFill>
            </a:endParaRPr>
          </a:p>
        </p:txBody>
      </p:sp>
      <p:sp>
        <p:nvSpPr>
          <p:cNvPr id="8" name="5-Point Star 7"/>
          <p:cNvSpPr/>
          <p:nvPr/>
        </p:nvSpPr>
        <p:spPr>
          <a:xfrm rot="20224304">
            <a:off x="800676" y="1368356"/>
            <a:ext cx="511739" cy="467805"/>
          </a:xfrm>
          <a:prstGeom prst="star5">
            <a:avLst/>
          </a:prstGeom>
          <a:solidFill>
            <a:srgbClr val="FFFF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069859" y="1762967"/>
            <a:ext cx="1708632" cy="369332"/>
          </a:xfrm>
          <a:prstGeom prst="rect">
            <a:avLst/>
          </a:prstGeom>
          <a:noFill/>
        </p:spPr>
        <p:txBody>
          <a:bodyPr wrap="square" rtlCol="0">
            <a:spAutoFit/>
          </a:bodyPr>
          <a:lstStyle/>
          <a:p>
            <a:pPr algn="ctr"/>
            <a:r>
              <a:rPr lang="en-US" i="1" dirty="0" smtClean="0"/>
              <a:t>(</a:t>
            </a:r>
            <a:r>
              <a:rPr lang="en-US" b="1" i="1" u="sng" dirty="0" err="1" smtClean="0"/>
              <a:t>S</a:t>
            </a:r>
            <a:r>
              <a:rPr lang="en-US" i="1" dirty="0" err="1" smtClean="0"/>
              <a:t>a</a:t>
            </a:r>
            <a:r>
              <a:rPr lang="en-US" b="1" i="1" u="sng" dirty="0" err="1" smtClean="0"/>
              <a:t>L</a:t>
            </a:r>
            <a:r>
              <a:rPr lang="en-US" i="1" dirty="0" err="1" smtClean="0"/>
              <a:t>t</a:t>
            </a:r>
            <a:r>
              <a:rPr lang="en-US" i="1" dirty="0" smtClean="0"/>
              <a:t> </a:t>
            </a:r>
            <a:r>
              <a:rPr lang="en-US" b="1" i="1" u="sng" dirty="0" smtClean="0"/>
              <a:t>S</a:t>
            </a:r>
            <a:r>
              <a:rPr lang="en-US" i="1" dirty="0" smtClean="0"/>
              <a:t>tate file)</a:t>
            </a:r>
            <a:endParaRPr lang="en-US" i="1" dirty="0"/>
          </a:p>
        </p:txBody>
      </p:sp>
    </p:spTree>
    <p:extLst>
      <p:ext uri="{BB962C8B-B14F-4D97-AF65-F5344CB8AC3E}">
        <p14:creationId xmlns:p14="http://schemas.microsoft.com/office/powerpoint/2010/main" val="41884181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94205" y="1845276"/>
            <a:ext cx="354227" cy="23889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489621" y="2236573"/>
            <a:ext cx="527222" cy="23889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States</a:t>
            </a:r>
            <a:endParaRPr lang="en-US" i="1" dirty="0"/>
          </a:p>
        </p:txBody>
      </p:sp>
      <p:sp>
        <p:nvSpPr>
          <p:cNvPr id="3" name="Content Placeholder 2"/>
          <p:cNvSpPr>
            <a:spLocks noGrp="1"/>
          </p:cNvSpPr>
          <p:nvPr>
            <p:ph idx="4294967295"/>
          </p:nvPr>
        </p:nvSpPr>
        <p:spPr>
          <a:xfrm>
            <a:off x="1383323" y="1408601"/>
            <a:ext cx="10058400" cy="4851522"/>
          </a:xfrm>
        </p:spPr>
        <p:txBody>
          <a:bodyPr>
            <a:normAutofit fontScale="85000" lnSpcReduction="20000"/>
          </a:bodyPr>
          <a:lstStyle/>
          <a:p>
            <a:pPr marL="91440" lvl="3" indent="-365760">
              <a:spcBef>
                <a:spcPts val="1200"/>
              </a:spcBef>
              <a:spcAft>
                <a:spcPts val="200"/>
              </a:spcAft>
              <a:buSzPct val="100000"/>
              <a:buFont typeface="Wingdings" panose="05000000000000000000" pitchFamily="2" charset="2"/>
              <a:buChar char="§"/>
            </a:pPr>
            <a:r>
              <a:rPr lang="en-US" sz="2800" b="1" dirty="0" smtClean="0"/>
              <a:t>1. File System Layout</a:t>
            </a:r>
            <a:endParaRPr lang="en-US" b="1" dirty="0"/>
          </a:p>
          <a:p>
            <a:pPr marL="641632" lvl="6" indent="-365760">
              <a:spcBef>
                <a:spcPts val="1200"/>
              </a:spcBef>
              <a:spcAft>
                <a:spcPts val="200"/>
              </a:spcAft>
              <a:buSzPct val="100000"/>
              <a:buFont typeface="Wingdings" panose="05000000000000000000" pitchFamily="2" charset="2"/>
              <a:buChar char="§"/>
            </a:pPr>
            <a:r>
              <a:rPr lang="en-US" sz="2200" b="1" dirty="0" smtClean="0">
                <a:solidFill>
                  <a:srgbClr val="00B0F0"/>
                </a:solidFill>
              </a:rPr>
              <a:t>/srv/salt/</a:t>
            </a:r>
            <a:r>
              <a:rPr lang="en-US" sz="2200" dirty="0" smtClean="0"/>
              <a:t>apache/init.sls</a:t>
            </a:r>
          </a:p>
          <a:p>
            <a:pPr marL="641632" lvl="6" indent="-365760">
              <a:spcBef>
                <a:spcPts val="1200"/>
              </a:spcBef>
              <a:spcAft>
                <a:spcPts val="200"/>
              </a:spcAft>
              <a:buSzPct val="100000"/>
              <a:buFont typeface="Wingdings" panose="05000000000000000000" pitchFamily="2" charset="2"/>
              <a:buChar char="§"/>
            </a:pPr>
            <a:r>
              <a:rPr lang="en-US" sz="2200" b="1" dirty="0" smtClean="0">
                <a:solidFill>
                  <a:srgbClr val="00B0F0"/>
                </a:solidFill>
              </a:rPr>
              <a:t>/srv/salt/</a:t>
            </a:r>
            <a:r>
              <a:rPr lang="en-US" sz="2200" dirty="0" smtClean="0"/>
              <a:t>apache/apache.conf</a:t>
            </a:r>
          </a:p>
          <a:p>
            <a:pPr marL="0" lvl="3" indent="0">
              <a:spcBef>
                <a:spcPts val="1200"/>
              </a:spcBef>
              <a:spcAft>
                <a:spcPts val="200"/>
              </a:spcAft>
              <a:buSzPct val="100000"/>
              <a:buNone/>
            </a:pPr>
            <a:endParaRPr lang="en-US" dirty="0" smtClean="0"/>
          </a:p>
          <a:p>
            <a:pPr marL="91440" lvl="3" indent="-365760">
              <a:spcBef>
                <a:spcPts val="1200"/>
              </a:spcBef>
              <a:spcAft>
                <a:spcPts val="200"/>
              </a:spcAft>
              <a:buSzPct val="100000"/>
              <a:buFont typeface="Wingdings" panose="05000000000000000000" pitchFamily="2" charset="2"/>
              <a:buChar char="§"/>
            </a:pPr>
            <a:r>
              <a:rPr lang="en-US" sz="2800" b="1" dirty="0" smtClean="0"/>
              <a:t>2. YAML</a:t>
            </a:r>
          </a:p>
          <a:p>
            <a:pPr marL="641632" lvl="6" indent="-365760">
              <a:spcBef>
                <a:spcPts val="1200"/>
              </a:spcBef>
              <a:spcAft>
                <a:spcPts val="200"/>
              </a:spcAft>
              <a:buSzPct val="100000"/>
              <a:buFont typeface="Wingdings" panose="05000000000000000000" pitchFamily="2" charset="2"/>
              <a:buChar char="§"/>
            </a:pPr>
            <a:r>
              <a:rPr lang="en-US" sz="2200" dirty="0" smtClean="0"/>
              <a:t>Human-Readable Format</a:t>
            </a:r>
          </a:p>
          <a:p>
            <a:pPr marL="641632" lvl="6" indent="-365760">
              <a:spcBef>
                <a:spcPts val="1200"/>
              </a:spcBef>
              <a:spcAft>
                <a:spcPts val="200"/>
              </a:spcAft>
              <a:buSzPct val="100000"/>
              <a:buFont typeface="Wingdings" panose="05000000000000000000" pitchFamily="2" charset="2"/>
              <a:buChar char="§"/>
            </a:pPr>
            <a:r>
              <a:rPr lang="en-US" sz="2200" dirty="0" smtClean="0"/>
              <a:t>For Configuration Files</a:t>
            </a:r>
          </a:p>
          <a:p>
            <a:pPr marL="0" lvl="3" indent="0">
              <a:spcBef>
                <a:spcPts val="1200"/>
              </a:spcBef>
              <a:spcAft>
                <a:spcPts val="200"/>
              </a:spcAft>
              <a:buSzPct val="100000"/>
              <a:buNone/>
            </a:pPr>
            <a:endParaRPr lang="en-US" dirty="0"/>
          </a:p>
          <a:p>
            <a:pPr marL="91440" lvl="3" indent="-365760">
              <a:spcBef>
                <a:spcPts val="1200"/>
              </a:spcBef>
              <a:spcAft>
                <a:spcPts val="200"/>
              </a:spcAft>
              <a:buSzPct val="100000"/>
              <a:buFont typeface="Wingdings" panose="05000000000000000000" pitchFamily="2" charset="2"/>
              <a:buChar char="§"/>
            </a:pPr>
            <a:r>
              <a:rPr lang="en-US" sz="2800" b="1" dirty="0" smtClean="0"/>
              <a:t>3. Declarations</a:t>
            </a:r>
          </a:p>
          <a:p>
            <a:pPr marL="641632" lvl="6" indent="-365760">
              <a:spcBef>
                <a:spcPts val="1200"/>
              </a:spcBef>
              <a:spcAft>
                <a:spcPts val="200"/>
              </a:spcAft>
              <a:buSzPct val="100000"/>
              <a:buFont typeface="Wingdings" panose="05000000000000000000" pitchFamily="2" charset="2"/>
              <a:buChar char="§"/>
            </a:pPr>
            <a:r>
              <a:rPr lang="en-US" sz="2200" dirty="0" smtClean="0"/>
              <a:t>Steps within a State</a:t>
            </a:r>
          </a:p>
          <a:p>
            <a:pPr marL="0" lvl="3" indent="0">
              <a:spcBef>
                <a:spcPts val="1200"/>
              </a:spcBef>
              <a:spcAft>
                <a:spcPts val="200"/>
              </a:spcAft>
              <a:buSzPct val="100000"/>
              <a:buNone/>
            </a:pPr>
            <a:endParaRPr lang="en-US" sz="1300" dirty="0"/>
          </a:p>
          <a:p>
            <a:pPr marL="91440" lvl="3" indent="-365760">
              <a:spcBef>
                <a:spcPts val="1200"/>
              </a:spcBef>
              <a:spcAft>
                <a:spcPts val="200"/>
              </a:spcAft>
              <a:buSzPct val="100000"/>
              <a:buFont typeface="Wingdings" panose="05000000000000000000" pitchFamily="2" charset="2"/>
              <a:buChar char="§"/>
            </a:pPr>
            <a:r>
              <a:rPr lang="en-US" sz="2800" b="1" dirty="0" smtClean="0"/>
              <a:t>4. Requisites</a:t>
            </a:r>
          </a:p>
          <a:p>
            <a:pPr marL="641632" lvl="6" indent="-365760">
              <a:spcBef>
                <a:spcPts val="1200"/>
              </a:spcBef>
              <a:spcAft>
                <a:spcPts val="200"/>
              </a:spcAft>
              <a:buSzPct val="100000"/>
              <a:buFont typeface="Wingdings" panose="05000000000000000000" pitchFamily="2" charset="2"/>
              <a:buChar char="§"/>
            </a:pPr>
            <a:r>
              <a:rPr lang="en-US" sz="2200" dirty="0" smtClean="0"/>
              <a:t>Enforce Orchestration (Require… Watch… Onchanges…..)</a:t>
            </a:r>
            <a:endParaRPr lang="en-US" sz="2200"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540476" y="1762897"/>
            <a:ext cx="3542270" cy="848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540476" y="3195964"/>
            <a:ext cx="3542270" cy="848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383323" y="4875444"/>
            <a:ext cx="3542270" cy="553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540476" y="5912737"/>
            <a:ext cx="6186616" cy="331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0906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94205" y="1845276"/>
            <a:ext cx="354227" cy="23889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489621" y="2236573"/>
            <a:ext cx="527222" cy="23889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States</a:t>
            </a:r>
            <a:endParaRPr lang="en-US" i="1" dirty="0"/>
          </a:p>
        </p:txBody>
      </p:sp>
      <p:sp>
        <p:nvSpPr>
          <p:cNvPr id="3" name="Content Placeholder 2"/>
          <p:cNvSpPr>
            <a:spLocks noGrp="1"/>
          </p:cNvSpPr>
          <p:nvPr>
            <p:ph idx="4294967295"/>
          </p:nvPr>
        </p:nvSpPr>
        <p:spPr>
          <a:xfrm>
            <a:off x="1383323" y="1408601"/>
            <a:ext cx="3633520" cy="1161604"/>
          </a:xfrm>
        </p:spPr>
        <p:txBody>
          <a:bodyPr>
            <a:normAutofit fontScale="92500" lnSpcReduction="20000"/>
          </a:bodyPr>
          <a:lstStyle/>
          <a:p>
            <a:pPr marL="91440" lvl="3" indent="-365760">
              <a:spcBef>
                <a:spcPts val="1200"/>
              </a:spcBef>
              <a:spcAft>
                <a:spcPts val="200"/>
              </a:spcAft>
              <a:buSzPct val="100000"/>
              <a:buFont typeface="Wingdings" panose="05000000000000000000" pitchFamily="2" charset="2"/>
              <a:buChar char="§"/>
            </a:pPr>
            <a:r>
              <a:rPr lang="en-US" sz="2600" b="1" dirty="0" smtClean="0"/>
              <a:t>1. File System Layout</a:t>
            </a:r>
            <a:endParaRPr lang="en-US" sz="2600" b="1" dirty="0"/>
          </a:p>
          <a:p>
            <a:pPr marL="641632" lvl="6" indent="-365760">
              <a:spcBef>
                <a:spcPts val="1200"/>
              </a:spcBef>
              <a:spcAft>
                <a:spcPts val="200"/>
              </a:spcAft>
              <a:buSzPct val="100000"/>
              <a:buFont typeface="Wingdings" panose="05000000000000000000" pitchFamily="2" charset="2"/>
              <a:buChar char="§"/>
            </a:pPr>
            <a:r>
              <a:rPr lang="en-US" sz="2100" b="1" dirty="0">
                <a:solidFill>
                  <a:srgbClr val="00B0F0"/>
                </a:solidFill>
              </a:rPr>
              <a:t>/</a:t>
            </a:r>
            <a:r>
              <a:rPr lang="en-US" sz="2100" b="1" dirty="0" smtClean="0">
                <a:solidFill>
                  <a:srgbClr val="00B0F0"/>
                </a:solidFill>
              </a:rPr>
              <a:t>srv/salt/</a:t>
            </a:r>
            <a:r>
              <a:rPr lang="en-US" sz="2100" dirty="0" smtClean="0"/>
              <a:t>apache/init.sls</a:t>
            </a:r>
          </a:p>
          <a:p>
            <a:pPr marL="641632" lvl="6" indent="-365760">
              <a:spcBef>
                <a:spcPts val="1200"/>
              </a:spcBef>
              <a:spcAft>
                <a:spcPts val="200"/>
              </a:spcAft>
              <a:buSzPct val="100000"/>
              <a:buFont typeface="Wingdings" panose="05000000000000000000" pitchFamily="2" charset="2"/>
              <a:buChar char="§"/>
            </a:pPr>
            <a:r>
              <a:rPr lang="en-US" sz="2100" b="1" dirty="0" smtClean="0">
                <a:solidFill>
                  <a:srgbClr val="00B0F0"/>
                </a:solidFill>
              </a:rPr>
              <a:t>/srv/salt/</a:t>
            </a:r>
            <a:r>
              <a:rPr lang="en-US" sz="2100" dirty="0" smtClean="0"/>
              <a:t>apache/apache.conf</a:t>
            </a:r>
            <a:endParaRPr lang="en-US" sz="2100" dirty="0"/>
          </a:p>
          <a:p>
            <a:pPr marL="0" lvl="3" indent="0">
              <a:spcBef>
                <a:spcPts val="1200"/>
              </a:spcBef>
              <a:spcAft>
                <a:spcPts val="200"/>
              </a:spcAft>
              <a:buSzPct val="100000"/>
              <a:buNone/>
            </a:pPr>
            <a:endParaRPr lang="en-US" dirty="0" smtClean="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stretch>
            <a:fillRect/>
          </a:stretch>
        </p:blipFill>
        <p:spPr>
          <a:xfrm>
            <a:off x="5782962" y="2015979"/>
            <a:ext cx="4202707" cy="2247900"/>
          </a:xfrm>
          <a:prstGeom prst="rect">
            <a:avLst/>
          </a:prstGeom>
        </p:spPr>
      </p:pic>
      <p:sp>
        <p:nvSpPr>
          <p:cNvPr id="22" name="TextBox 21"/>
          <p:cNvSpPr txBox="1"/>
          <p:nvPr/>
        </p:nvSpPr>
        <p:spPr>
          <a:xfrm>
            <a:off x="6977745" y="1657593"/>
            <a:ext cx="2256574" cy="307777"/>
          </a:xfrm>
          <a:prstGeom prst="rect">
            <a:avLst/>
          </a:prstGeom>
          <a:noFill/>
        </p:spPr>
        <p:txBody>
          <a:bodyPr wrap="square" rtlCol="0">
            <a:spAutoFit/>
          </a:bodyPr>
          <a:lstStyle/>
          <a:p>
            <a:r>
              <a:rPr lang="en-US" sz="1400" b="1" u="sng" dirty="0"/>
              <a:t>1</a:t>
            </a:r>
            <a:r>
              <a:rPr lang="en-US" sz="1400" b="1" u="sng" dirty="0" smtClean="0"/>
              <a:t>. /srv/salt/apache/init.sls</a:t>
            </a:r>
            <a:endParaRPr lang="en-US" sz="1400" b="1" u="sng" dirty="0"/>
          </a:p>
        </p:txBody>
      </p:sp>
    </p:spTree>
    <p:extLst>
      <p:ext uri="{BB962C8B-B14F-4D97-AF65-F5344CB8AC3E}">
        <p14:creationId xmlns:p14="http://schemas.microsoft.com/office/powerpoint/2010/main" val="13872524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94205" y="1845276"/>
            <a:ext cx="354227" cy="23889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489621" y="2236573"/>
            <a:ext cx="527222" cy="23889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States</a:t>
            </a:r>
            <a:endParaRPr lang="en-US" i="1" dirty="0"/>
          </a:p>
        </p:txBody>
      </p:sp>
      <p:sp>
        <p:nvSpPr>
          <p:cNvPr id="3" name="Content Placeholder 2"/>
          <p:cNvSpPr>
            <a:spLocks noGrp="1"/>
          </p:cNvSpPr>
          <p:nvPr>
            <p:ph idx="4294967295"/>
          </p:nvPr>
        </p:nvSpPr>
        <p:spPr>
          <a:xfrm>
            <a:off x="1383323" y="1408602"/>
            <a:ext cx="3633520" cy="2710938"/>
          </a:xfrm>
        </p:spPr>
        <p:txBody>
          <a:bodyPr>
            <a:normAutofit fontScale="92500" lnSpcReduction="20000"/>
          </a:bodyPr>
          <a:lstStyle/>
          <a:p>
            <a:pPr marL="91440" lvl="3" indent="-365760">
              <a:spcBef>
                <a:spcPts val="1200"/>
              </a:spcBef>
              <a:spcAft>
                <a:spcPts val="200"/>
              </a:spcAft>
              <a:buSzPct val="100000"/>
              <a:buFont typeface="Wingdings" panose="05000000000000000000" pitchFamily="2" charset="2"/>
              <a:buChar char="§"/>
            </a:pPr>
            <a:r>
              <a:rPr lang="en-US" sz="2600" b="1" dirty="0" smtClean="0"/>
              <a:t>1. File System Layout</a:t>
            </a:r>
            <a:endParaRPr lang="en-US" sz="2600" b="1" dirty="0"/>
          </a:p>
          <a:p>
            <a:pPr marL="641632" lvl="6" indent="-365760">
              <a:spcBef>
                <a:spcPts val="1200"/>
              </a:spcBef>
              <a:spcAft>
                <a:spcPts val="200"/>
              </a:spcAft>
              <a:buSzPct val="100000"/>
              <a:buFont typeface="Wingdings" panose="05000000000000000000" pitchFamily="2" charset="2"/>
              <a:buChar char="§"/>
            </a:pPr>
            <a:r>
              <a:rPr lang="en-US" sz="2100" b="1" dirty="0">
                <a:solidFill>
                  <a:srgbClr val="00B0F0"/>
                </a:solidFill>
              </a:rPr>
              <a:t>/</a:t>
            </a:r>
            <a:r>
              <a:rPr lang="en-US" sz="2100" b="1" dirty="0" smtClean="0">
                <a:solidFill>
                  <a:srgbClr val="00B0F0"/>
                </a:solidFill>
              </a:rPr>
              <a:t>srv/salt/</a:t>
            </a:r>
            <a:r>
              <a:rPr lang="en-US" sz="2100" dirty="0" smtClean="0"/>
              <a:t>apache/init.sls</a:t>
            </a:r>
          </a:p>
          <a:p>
            <a:pPr marL="641632" lvl="6" indent="-365760">
              <a:spcBef>
                <a:spcPts val="1200"/>
              </a:spcBef>
              <a:spcAft>
                <a:spcPts val="200"/>
              </a:spcAft>
              <a:buSzPct val="100000"/>
              <a:buFont typeface="Wingdings" panose="05000000000000000000" pitchFamily="2" charset="2"/>
              <a:buChar char="§"/>
            </a:pPr>
            <a:r>
              <a:rPr lang="en-US" sz="2100" b="1" dirty="0" smtClean="0">
                <a:solidFill>
                  <a:srgbClr val="00B0F0"/>
                </a:solidFill>
              </a:rPr>
              <a:t>/srv/salt/</a:t>
            </a:r>
            <a:r>
              <a:rPr lang="en-US" sz="2100" dirty="0" smtClean="0"/>
              <a:t>apache/apache.conf</a:t>
            </a:r>
            <a:endParaRPr lang="en-US" sz="2100" dirty="0"/>
          </a:p>
          <a:p>
            <a:pPr marL="0" lvl="3" indent="0">
              <a:spcBef>
                <a:spcPts val="1200"/>
              </a:spcBef>
              <a:spcAft>
                <a:spcPts val="200"/>
              </a:spcAft>
              <a:buSzPct val="100000"/>
              <a:buNone/>
            </a:pPr>
            <a:endParaRPr lang="en-US" dirty="0" smtClean="0"/>
          </a:p>
          <a:p>
            <a:pPr marL="91440" lvl="3" indent="-365760">
              <a:spcBef>
                <a:spcPts val="1200"/>
              </a:spcBef>
              <a:spcAft>
                <a:spcPts val="200"/>
              </a:spcAft>
              <a:buSzPct val="100000"/>
              <a:buFont typeface="Wingdings" panose="05000000000000000000" pitchFamily="2" charset="2"/>
              <a:buChar char="§"/>
            </a:pPr>
            <a:r>
              <a:rPr lang="en-US" sz="2600" b="1" dirty="0" smtClean="0"/>
              <a:t>2. YAML</a:t>
            </a:r>
          </a:p>
          <a:p>
            <a:pPr marL="641632" lvl="6" indent="-365760">
              <a:spcBef>
                <a:spcPts val="1200"/>
              </a:spcBef>
              <a:spcAft>
                <a:spcPts val="200"/>
              </a:spcAft>
              <a:buSzPct val="100000"/>
              <a:buFont typeface="Wingdings" panose="05000000000000000000" pitchFamily="2" charset="2"/>
              <a:buChar char="§"/>
            </a:pPr>
            <a:r>
              <a:rPr lang="en-US" sz="2100" dirty="0" smtClean="0"/>
              <a:t>Human-Readable Format</a:t>
            </a:r>
          </a:p>
          <a:p>
            <a:pPr marL="641632" lvl="6" indent="-365760">
              <a:spcBef>
                <a:spcPts val="1200"/>
              </a:spcBef>
              <a:spcAft>
                <a:spcPts val="200"/>
              </a:spcAft>
              <a:buSzPct val="100000"/>
              <a:buFont typeface="Wingdings" panose="05000000000000000000" pitchFamily="2" charset="2"/>
              <a:buChar char="§"/>
            </a:pPr>
            <a:r>
              <a:rPr lang="en-US" sz="2100" dirty="0" smtClean="0"/>
              <a:t>For Configuration Files</a:t>
            </a:r>
          </a:p>
          <a:p>
            <a:pPr marL="0" lvl="3" indent="0">
              <a:spcBef>
                <a:spcPts val="1200"/>
              </a:spcBef>
              <a:spcAft>
                <a:spcPts val="200"/>
              </a:spcAft>
              <a:buSzPct val="100000"/>
              <a:buNone/>
            </a:pPr>
            <a:endParaRPr lang="en-US"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stretch>
            <a:fillRect/>
          </a:stretch>
        </p:blipFill>
        <p:spPr>
          <a:xfrm>
            <a:off x="5782962" y="2015979"/>
            <a:ext cx="4202707" cy="2247900"/>
          </a:xfrm>
          <a:prstGeom prst="rect">
            <a:avLst/>
          </a:prstGeom>
        </p:spPr>
      </p:pic>
      <p:sp>
        <p:nvSpPr>
          <p:cNvPr id="20" name="TextBox 19"/>
          <p:cNvSpPr txBox="1"/>
          <p:nvPr/>
        </p:nvSpPr>
        <p:spPr>
          <a:xfrm>
            <a:off x="4656270" y="2936546"/>
            <a:ext cx="809646" cy="307777"/>
          </a:xfrm>
          <a:prstGeom prst="rect">
            <a:avLst/>
          </a:prstGeom>
          <a:noFill/>
        </p:spPr>
        <p:txBody>
          <a:bodyPr wrap="square" rtlCol="0">
            <a:spAutoFit/>
          </a:bodyPr>
          <a:lstStyle/>
          <a:p>
            <a:r>
              <a:rPr lang="en-US" sz="1400" b="1" u="sng" dirty="0" smtClean="0"/>
              <a:t>2. YAML</a:t>
            </a:r>
            <a:endParaRPr lang="en-US" sz="1400" b="1" u="sng" dirty="0"/>
          </a:p>
        </p:txBody>
      </p:sp>
      <p:sp>
        <p:nvSpPr>
          <p:cNvPr id="21" name="Left Brace 20"/>
          <p:cNvSpPr/>
          <p:nvPr/>
        </p:nvSpPr>
        <p:spPr>
          <a:xfrm>
            <a:off x="5418490" y="2061328"/>
            <a:ext cx="312087" cy="20582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6977745" y="1657593"/>
            <a:ext cx="2256574" cy="307777"/>
          </a:xfrm>
          <a:prstGeom prst="rect">
            <a:avLst/>
          </a:prstGeom>
          <a:noFill/>
        </p:spPr>
        <p:txBody>
          <a:bodyPr wrap="square" rtlCol="0">
            <a:spAutoFit/>
          </a:bodyPr>
          <a:lstStyle/>
          <a:p>
            <a:r>
              <a:rPr lang="en-US" sz="1400" b="1" u="sng" dirty="0"/>
              <a:t>1</a:t>
            </a:r>
            <a:r>
              <a:rPr lang="en-US" sz="1400" b="1" u="sng" dirty="0" smtClean="0"/>
              <a:t>. /srv/salt/apache/init.sls</a:t>
            </a:r>
            <a:endParaRPr lang="en-US" sz="1400" b="1" u="sng" dirty="0"/>
          </a:p>
        </p:txBody>
      </p:sp>
    </p:spTree>
    <p:extLst>
      <p:ext uri="{BB962C8B-B14F-4D97-AF65-F5344CB8AC3E}">
        <p14:creationId xmlns:p14="http://schemas.microsoft.com/office/powerpoint/2010/main" val="11699168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94205" y="1845276"/>
            <a:ext cx="354227" cy="23889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489621" y="2236573"/>
            <a:ext cx="527222" cy="23889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States</a:t>
            </a:r>
            <a:endParaRPr lang="en-US" i="1" dirty="0"/>
          </a:p>
        </p:txBody>
      </p:sp>
      <p:sp>
        <p:nvSpPr>
          <p:cNvPr id="3" name="Content Placeholder 2"/>
          <p:cNvSpPr>
            <a:spLocks noGrp="1"/>
          </p:cNvSpPr>
          <p:nvPr>
            <p:ph idx="4294967295"/>
          </p:nvPr>
        </p:nvSpPr>
        <p:spPr>
          <a:xfrm>
            <a:off x="1383323" y="1408601"/>
            <a:ext cx="3633520" cy="4011895"/>
          </a:xfrm>
        </p:spPr>
        <p:txBody>
          <a:bodyPr>
            <a:normAutofit fontScale="92500" lnSpcReduction="20000"/>
          </a:bodyPr>
          <a:lstStyle/>
          <a:p>
            <a:pPr marL="91440" lvl="3" indent="-365760">
              <a:spcBef>
                <a:spcPts val="1200"/>
              </a:spcBef>
              <a:spcAft>
                <a:spcPts val="200"/>
              </a:spcAft>
              <a:buSzPct val="100000"/>
              <a:buFont typeface="Wingdings" panose="05000000000000000000" pitchFamily="2" charset="2"/>
              <a:buChar char="§"/>
            </a:pPr>
            <a:r>
              <a:rPr lang="en-US" sz="2600" b="1" dirty="0" smtClean="0"/>
              <a:t>1. File System Layout</a:t>
            </a:r>
            <a:endParaRPr lang="en-US" sz="2600" b="1" dirty="0"/>
          </a:p>
          <a:p>
            <a:pPr marL="641632" lvl="6" indent="-365760">
              <a:spcBef>
                <a:spcPts val="1200"/>
              </a:spcBef>
              <a:spcAft>
                <a:spcPts val="200"/>
              </a:spcAft>
              <a:buSzPct val="100000"/>
              <a:buFont typeface="Wingdings" panose="05000000000000000000" pitchFamily="2" charset="2"/>
              <a:buChar char="§"/>
            </a:pPr>
            <a:r>
              <a:rPr lang="en-US" sz="2100" b="1" dirty="0">
                <a:solidFill>
                  <a:srgbClr val="00B0F0"/>
                </a:solidFill>
              </a:rPr>
              <a:t>/</a:t>
            </a:r>
            <a:r>
              <a:rPr lang="en-US" sz="2100" b="1" dirty="0" smtClean="0">
                <a:solidFill>
                  <a:srgbClr val="00B0F0"/>
                </a:solidFill>
              </a:rPr>
              <a:t>srv/salt/</a:t>
            </a:r>
            <a:r>
              <a:rPr lang="en-US" sz="2100" dirty="0" smtClean="0"/>
              <a:t>apache/init.sls</a:t>
            </a:r>
          </a:p>
          <a:p>
            <a:pPr marL="641632" lvl="6" indent="-365760">
              <a:spcBef>
                <a:spcPts val="1200"/>
              </a:spcBef>
              <a:spcAft>
                <a:spcPts val="200"/>
              </a:spcAft>
              <a:buSzPct val="100000"/>
              <a:buFont typeface="Wingdings" panose="05000000000000000000" pitchFamily="2" charset="2"/>
              <a:buChar char="§"/>
            </a:pPr>
            <a:r>
              <a:rPr lang="en-US" sz="2100" b="1" dirty="0" smtClean="0">
                <a:solidFill>
                  <a:srgbClr val="00B0F0"/>
                </a:solidFill>
              </a:rPr>
              <a:t>/srv/salt/</a:t>
            </a:r>
            <a:r>
              <a:rPr lang="en-US" sz="2100" dirty="0" smtClean="0"/>
              <a:t>apache/apache.conf</a:t>
            </a:r>
            <a:endParaRPr lang="en-US" sz="2100" dirty="0"/>
          </a:p>
          <a:p>
            <a:pPr marL="0" lvl="3" indent="0">
              <a:spcBef>
                <a:spcPts val="1200"/>
              </a:spcBef>
              <a:spcAft>
                <a:spcPts val="200"/>
              </a:spcAft>
              <a:buSzPct val="100000"/>
              <a:buNone/>
            </a:pPr>
            <a:endParaRPr lang="en-US" dirty="0" smtClean="0"/>
          </a:p>
          <a:p>
            <a:pPr marL="91440" lvl="3" indent="-365760">
              <a:spcBef>
                <a:spcPts val="1200"/>
              </a:spcBef>
              <a:spcAft>
                <a:spcPts val="200"/>
              </a:spcAft>
              <a:buSzPct val="100000"/>
              <a:buFont typeface="Wingdings" panose="05000000000000000000" pitchFamily="2" charset="2"/>
              <a:buChar char="§"/>
            </a:pPr>
            <a:r>
              <a:rPr lang="en-US" sz="2600" b="1" dirty="0" smtClean="0"/>
              <a:t>2. YAML</a:t>
            </a:r>
          </a:p>
          <a:p>
            <a:pPr marL="641632" lvl="6" indent="-365760">
              <a:spcBef>
                <a:spcPts val="1200"/>
              </a:spcBef>
              <a:spcAft>
                <a:spcPts val="200"/>
              </a:spcAft>
              <a:buSzPct val="100000"/>
              <a:buFont typeface="Wingdings" panose="05000000000000000000" pitchFamily="2" charset="2"/>
              <a:buChar char="§"/>
            </a:pPr>
            <a:r>
              <a:rPr lang="en-US" sz="2100" dirty="0" smtClean="0"/>
              <a:t>Human-Readable Format</a:t>
            </a:r>
          </a:p>
          <a:p>
            <a:pPr marL="641632" lvl="6" indent="-365760">
              <a:spcBef>
                <a:spcPts val="1200"/>
              </a:spcBef>
              <a:spcAft>
                <a:spcPts val="200"/>
              </a:spcAft>
              <a:buSzPct val="100000"/>
              <a:buFont typeface="Wingdings" panose="05000000000000000000" pitchFamily="2" charset="2"/>
              <a:buChar char="§"/>
            </a:pPr>
            <a:r>
              <a:rPr lang="en-US" sz="2100" dirty="0" smtClean="0"/>
              <a:t>For Configuration Files</a:t>
            </a:r>
          </a:p>
          <a:p>
            <a:pPr marL="0" lvl="3" indent="0">
              <a:spcBef>
                <a:spcPts val="1200"/>
              </a:spcBef>
              <a:spcAft>
                <a:spcPts val="200"/>
              </a:spcAft>
              <a:buSzPct val="100000"/>
              <a:buNone/>
            </a:pPr>
            <a:endParaRPr lang="en-US" dirty="0" smtClean="0"/>
          </a:p>
          <a:p>
            <a:pPr marL="91440" lvl="3" indent="-365760">
              <a:spcBef>
                <a:spcPts val="1200"/>
              </a:spcBef>
              <a:spcAft>
                <a:spcPts val="200"/>
              </a:spcAft>
              <a:buSzPct val="100000"/>
              <a:buFont typeface="Wingdings" panose="05000000000000000000" pitchFamily="2" charset="2"/>
              <a:buChar char="§"/>
            </a:pPr>
            <a:r>
              <a:rPr lang="en-US" sz="2600" b="1" dirty="0"/>
              <a:t>3. Declarations</a:t>
            </a:r>
          </a:p>
          <a:p>
            <a:pPr marL="641632" lvl="6" indent="-365760">
              <a:spcBef>
                <a:spcPts val="1200"/>
              </a:spcBef>
              <a:spcAft>
                <a:spcPts val="200"/>
              </a:spcAft>
              <a:buSzPct val="100000"/>
              <a:buFont typeface="Wingdings" panose="05000000000000000000" pitchFamily="2" charset="2"/>
              <a:buChar char="§"/>
            </a:pPr>
            <a:r>
              <a:rPr lang="en-US" sz="2100" dirty="0"/>
              <a:t>Steps within a State</a:t>
            </a:r>
          </a:p>
          <a:p>
            <a:pPr marL="0" lvl="3" indent="0">
              <a:spcBef>
                <a:spcPts val="1200"/>
              </a:spcBef>
              <a:spcAft>
                <a:spcPts val="200"/>
              </a:spcAft>
              <a:buSzPct val="100000"/>
              <a:buNone/>
            </a:pPr>
            <a:endParaRPr lang="en-US"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stretch>
            <a:fillRect/>
          </a:stretch>
        </p:blipFill>
        <p:spPr>
          <a:xfrm>
            <a:off x="5782962" y="2015979"/>
            <a:ext cx="4202707" cy="2247900"/>
          </a:xfrm>
          <a:prstGeom prst="rect">
            <a:avLst/>
          </a:prstGeom>
        </p:spPr>
      </p:pic>
      <p:sp>
        <p:nvSpPr>
          <p:cNvPr id="20" name="TextBox 19"/>
          <p:cNvSpPr txBox="1"/>
          <p:nvPr/>
        </p:nvSpPr>
        <p:spPr>
          <a:xfrm>
            <a:off x="4656270" y="2936546"/>
            <a:ext cx="809646" cy="307777"/>
          </a:xfrm>
          <a:prstGeom prst="rect">
            <a:avLst/>
          </a:prstGeom>
          <a:noFill/>
        </p:spPr>
        <p:txBody>
          <a:bodyPr wrap="square" rtlCol="0">
            <a:spAutoFit/>
          </a:bodyPr>
          <a:lstStyle/>
          <a:p>
            <a:r>
              <a:rPr lang="en-US" sz="1400" b="1" u="sng" dirty="0" smtClean="0"/>
              <a:t>2. YAML</a:t>
            </a:r>
            <a:endParaRPr lang="en-US" sz="1400" b="1" u="sng" dirty="0"/>
          </a:p>
        </p:txBody>
      </p:sp>
      <p:sp>
        <p:nvSpPr>
          <p:cNvPr id="21" name="Left Brace 20"/>
          <p:cNvSpPr/>
          <p:nvPr/>
        </p:nvSpPr>
        <p:spPr>
          <a:xfrm>
            <a:off x="5418490" y="2061328"/>
            <a:ext cx="312087" cy="20582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6977745" y="1657593"/>
            <a:ext cx="2256574" cy="307777"/>
          </a:xfrm>
          <a:prstGeom prst="rect">
            <a:avLst/>
          </a:prstGeom>
          <a:noFill/>
        </p:spPr>
        <p:txBody>
          <a:bodyPr wrap="square" rtlCol="0">
            <a:spAutoFit/>
          </a:bodyPr>
          <a:lstStyle/>
          <a:p>
            <a:r>
              <a:rPr lang="en-US" sz="1400" b="1" u="sng" dirty="0"/>
              <a:t>1</a:t>
            </a:r>
            <a:r>
              <a:rPr lang="en-US" sz="1400" b="1" u="sng" dirty="0" smtClean="0"/>
              <a:t>. /srv/salt/apache/init.sls</a:t>
            </a:r>
            <a:endParaRPr lang="en-US" sz="1400" b="1" u="sng" dirty="0"/>
          </a:p>
        </p:txBody>
      </p:sp>
      <p:sp>
        <p:nvSpPr>
          <p:cNvPr id="12" name="TextBox 11"/>
          <p:cNvSpPr txBox="1"/>
          <p:nvPr/>
        </p:nvSpPr>
        <p:spPr>
          <a:xfrm>
            <a:off x="10355356" y="1962027"/>
            <a:ext cx="988540" cy="307777"/>
          </a:xfrm>
          <a:prstGeom prst="rect">
            <a:avLst/>
          </a:prstGeom>
          <a:noFill/>
        </p:spPr>
        <p:txBody>
          <a:bodyPr wrap="square" rtlCol="0">
            <a:spAutoFit/>
          </a:bodyPr>
          <a:lstStyle/>
          <a:p>
            <a:r>
              <a:rPr lang="en-US" sz="1400" dirty="0" smtClean="0"/>
              <a:t>(a) ID</a:t>
            </a:r>
            <a:endParaRPr lang="en-US" sz="1400" dirty="0"/>
          </a:p>
        </p:txBody>
      </p:sp>
      <p:sp>
        <p:nvSpPr>
          <p:cNvPr id="13" name="TextBox 12"/>
          <p:cNvSpPr txBox="1"/>
          <p:nvPr/>
        </p:nvSpPr>
        <p:spPr>
          <a:xfrm>
            <a:off x="10355356" y="2147340"/>
            <a:ext cx="1914586" cy="307777"/>
          </a:xfrm>
          <a:prstGeom prst="rect">
            <a:avLst/>
          </a:prstGeom>
          <a:noFill/>
        </p:spPr>
        <p:txBody>
          <a:bodyPr wrap="square" rtlCol="0">
            <a:spAutoFit/>
          </a:bodyPr>
          <a:lstStyle/>
          <a:p>
            <a:r>
              <a:rPr lang="en-US" sz="1400" dirty="0" smtClean="0"/>
              <a:t>(b) Module.Function</a:t>
            </a:r>
            <a:endParaRPr lang="en-US" sz="1400" dirty="0"/>
          </a:p>
        </p:txBody>
      </p:sp>
      <p:sp>
        <p:nvSpPr>
          <p:cNvPr id="14" name="TextBox 13"/>
          <p:cNvSpPr txBox="1"/>
          <p:nvPr/>
        </p:nvSpPr>
        <p:spPr>
          <a:xfrm>
            <a:off x="10358011" y="2334301"/>
            <a:ext cx="1626262" cy="307777"/>
          </a:xfrm>
          <a:prstGeom prst="rect">
            <a:avLst/>
          </a:prstGeom>
          <a:noFill/>
        </p:spPr>
        <p:txBody>
          <a:bodyPr wrap="square" rtlCol="0">
            <a:spAutoFit/>
          </a:bodyPr>
          <a:lstStyle/>
          <a:p>
            <a:r>
              <a:rPr lang="en-US" sz="1400" dirty="0" smtClean="0"/>
              <a:t>(c) Argument(s)</a:t>
            </a:r>
            <a:endParaRPr lang="en-US" sz="1400" dirty="0"/>
          </a:p>
        </p:txBody>
      </p:sp>
      <p:sp>
        <p:nvSpPr>
          <p:cNvPr id="15" name="Left Arrow 14"/>
          <p:cNvSpPr/>
          <p:nvPr/>
        </p:nvSpPr>
        <p:spPr>
          <a:xfrm>
            <a:off x="8076010" y="2052469"/>
            <a:ext cx="2280614" cy="1538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Arrow 15"/>
          <p:cNvSpPr/>
          <p:nvPr/>
        </p:nvSpPr>
        <p:spPr>
          <a:xfrm>
            <a:off x="8076010" y="2242092"/>
            <a:ext cx="2280614" cy="153889"/>
          </a:xfrm>
          <a:prstGeom prst="leftArrow">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Left Arrow 16"/>
          <p:cNvSpPr/>
          <p:nvPr/>
        </p:nvSpPr>
        <p:spPr>
          <a:xfrm>
            <a:off x="8076010" y="2450514"/>
            <a:ext cx="2280614" cy="153889"/>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0309204" y="1669170"/>
            <a:ext cx="1626262" cy="307777"/>
          </a:xfrm>
          <a:prstGeom prst="rect">
            <a:avLst/>
          </a:prstGeom>
          <a:noFill/>
        </p:spPr>
        <p:txBody>
          <a:bodyPr wrap="square" rtlCol="0">
            <a:spAutoFit/>
          </a:bodyPr>
          <a:lstStyle/>
          <a:p>
            <a:r>
              <a:rPr lang="en-US" sz="1400" b="1" u="sng" dirty="0" smtClean="0"/>
              <a:t>3. DECLARATION:</a:t>
            </a:r>
            <a:endParaRPr lang="en-US" sz="1400" b="1" u="sng" dirty="0"/>
          </a:p>
        </p:txBody>
      </p:sp>
    </p:spTree>
    <p:extLst>
      <p:ext uri="{BB962C8B-B14F-4D97-AF65-F5344CB8AC3E}">
        <p14:creationId xmlns:p14="http://schemas.microsoft.com/office/powerpoint/2010/main" val="14997381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94205" y="1845276"/>
            <a:ext cx="354227" cy="23889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489621" y="2236573"/>
            <a:ext cx="527222" cy="23889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States</a:t>
            </a:r>
            <a:endParaRPr lang="en-US" i="1" dirty="0"/>
          </a:p>
        </p:txBody>
      </p:sp>
      <p:sp>
        <p:nvSpPr>
          <p:cNvPr id="3" name="Content Placeholder 2"/>
          <p:cNvSpPr>
            <a:spLocks noGrp="1"/>
          </p:cNvSpPr>
          <p:nvPr>
            <p:ph idx="4294967295"/>
          </p:nvPr>
        </p:nvSpPr>
        <p:spPr>
          <a:xfrm>
            <a:off x="1383323" y="1408601"/>
            <a:ext cx="3633520" cy="4011895"/>
          </a:xfrm>
        </p:spPr>
        <p:txBody>
          <a:bodyPr>
            <a:normAutofit fontScale="92500" lnSpcReduction="20000"/>
          </a:bodyPr>
          <a:lstStyle/>
          <a:p>
            <a:pPr marL="91440" lvl="3" indent="-365760">
              <a:spcBef>
                <a:spcPts val="1200"/>
              </a:spcBef>
              <a:spcAft>
                <a:spcPts val="200"/>
              </a:spcAft>
              <a:buSzPct val="100000"/>
              <a:buFont typeface="Wingdings" panose="05000000000000000000" pitchFamily="2" charset="2"/>
              <a:buChar char="§"/>
            </a:pPr>
            <a:r>
              <a:rPr lang="en-US" sz="2600" b="1" dirty="0" smtClean="0"/>
              <a:t>1. File System Layout</a:t>
            </a:r>
            <a:endParaRPr lang="en-US" sz="2600" b="1" dirty="0"/>
          </a:p>
          <a:p>
            <a:pPr marL="641632" lvl="6" indent="-365760">
              <a:spcBef>
                <a:spcPts val="1200"/>
              </a:spcBef>
              <a:spcAft>
                <a:spcPts val="200"/>
              </a:spcAft>
              <a:buSzPct val="100000"/>
              <a:buFont typeface="Wingdings" panose="05000000000000000000" pitchFamily="2" charset="2"/>
              <a:buChar char="§"/>
            </a:pPr>
            <a:r>
              <a:rPr lang="en-US" sz="2100" b="1" dirty="0">
                <a:solidFill>
                  <a:srgbClr val="00B0F0"/>
                </a:solidFill>
              </a:rPr>
              <a:t>/</a:t>
            </a:r>
            <a:r>
              <a:rPr lang="en-US" sz="2100" b="1" dirty="0" smtClean="0">
                <a:solidFill>
                  <a:srgbClr val="00B0F0"/>
                </a:solidFill>
              </a:rPr>
              <a:t>srv/salt/</a:t>
            </a:r>
            <a:r>
              <a:rPr lang="en-US" sz="2100" dirty="0" smtClean="0"/>
              <a:t>apache/init.sls</a:t>
            </a:r>
          </a:p>
          <a:p>
            <a:pPr marL="641632" lvl="6" indent="-365760">
              <a:spcBef>
                <a:spcPts val="1200"/>
              </a:spcBef>
              <a:spcAft>
                <a:spcPts val="200"/>
              </a:spcAft>
              <a:buSzPct val="100000"/>
              <a:buFont typeface="Wingdings" panose="05000000000000000000" pitchFamily="2" charset="2"/>
              <a:buChar char="§"/>
            </a:pPr>
            <a:r>
              <a:rPr lang="en-US" sz="2100" b="1" dirty="0" smtClean="0">
                <a:solidFill>
                  <a:srgbClr val="00B0F0"/>
                </a:solidFill>
              </a:rPr>
              <a:t>/srv/salt/</a:t>
            </a:r>
            <a:r>
              <a:rPr lang="en-US" sz="2100" dirty="0" smtClean="0"/>
              <a:t>apache/apache.conf</a:t>
            </a:r>
            <a:endParaRPr lang="en-US" sz="2100" dirty="0"/>
          </a:p>
          <a:p>
            <a:pPr marL="0" lvl="3" indent="0">
              <a:spcBef>
                <a:spcPts val="1200"/>
              </a:spcBef>
              <a:spcAft>
                <a:spcPts val="200"/>
              </a:spcAft>
              <a:buSzPct val="100000"/>
              <a:buNone/>
            </a:pPr>
            <a:endParaRPr lang="en-US" dirty="0" smtClean="0"/>
          </a:p>
          <a:p>
            <a:pPr marL="91440" lvl="3" indent="-365760">
              <a:spcBef>
                <a:spcPts val="1200"/>
              </a:spcBef>
              <a:spcAft>
                <a:spcPts val="200"/>
              </a:spcAft>
              <a:buSzPct val="100000"/>
              <a:buFont typeface="Wingdings" panose="05000000000000000000" pitchFamily="2" charset="2"/>
              <a:buChar char="§"/>
            </a:pPr>
            <a:r>
              <a:rPr lang="en-US" sz="2600" b="1" dirty="0" smtClean="0"/>
              <a:t>2. YAML</a:t>
            </a:r>
          </a:p>
          <a:p>
            <a:pPr marL="641632" lvl="6" indent="-365760">
              <a:spcBef>
                <a:spcPts val="1200"/>
              </a:spcBef>
              <a:spcAft>
                <a:spcPts val="200"/>
              </a:spcAft>
              <a:buSzPct val="100000"/>
              <a:buFont typeface="Wingdings" panose="05000000000000000000" pitchFamily="2" charset="2"/>
              <a:buChar char="§"/>
            </a:pPr>
            <a:r>
              <a:rPr lang="en-US" sz="2100" dirty="0" smtClean="0"/>
              <a:t>Human-Readable Format</a:t>
            </a:r>
          </a:p>
          <a:p>
            <a:pPr marL="641632" lvl="6" indent="-365760">
              <a:spcBef>
                <a:spcPts val="1200"/>
              </a:spcBef>
              <a:spcAft>
                <a:spcPts val="200"/>
              </a:spcAft>
              <a:buSzPct val="100000"/>
              <a:buFont typeface="Wingdings" panose="05000000000000000000" pitchFamily="2" charset="2"/>
              <a:buChar char="§"/>
            </a:pPr>
            <a:r>
              <a:rPr lang="en-US" sz="2100" dirty="0" smtClean="0"/>
              <a:t>For Configuration Files</a:t>
            </a:r>
          </a:p>
          <a:p>
            <a:pPr marL="0" lvl="3" indent="0">
              <a:spcBef>
                <a:spcPts val="1200"/>
              </a:spcBef>
              <a:spcAft>
                <a:spcPts val="200"/>
              </a:spcAft>
              <a:buSzPct val="100000"/>
              <a:buNone/>
            </a:pPr>
            <a:endParaRPr lang="en-US" dirty="0" smtClean="0"/>
          </a:p>
          <a:p>
            <a:pPr marL="91440" lvl="3" indent="-365760">
              <a:spcBef>
                <a:spcPts val="1200"/>
              </a:spcBef>
              <a:spcAft>
                <a:spcPts val="200"/>
              </a:spcAft>
              <a:buSzPct val="100000"/>
              <a:buFont typeface="Wingdings" panose="05000000000000000000" pitchFamily="2" charset="2"/>
              <a:buChar char="§"/>
            </a:pPr>
            <a:r>
              <a:rPr lang="en-US" sz="2600" b="1" dirty="0"/>
              <a:t>3. Declarations</a:t>
            </a:r>
          </a:p>
          <a:p>
            <a:pPr marL="641632" lvl="6" indent="-365760">
              <a:spcBef>
                <a:spcPts val="1200"/>
              </a:spcBef>
              <a:spcAft>
                <a:spcPts val="200"/>
              </a:spcAft>
              <a:buSzPct val="100000"/>
              <a:buFont typeface="Wingdings" panose="05000000000000000000" pitchFamily="2" charset="2"/>
              <a:buChar char="§"/>
            </a:pPr>
            <a:r>
              <a:rPr lang="en-US" sz="2100" dirty="0"/>
              <a:t>Steps within a State</a:t>
            </a:r>
          </a:p>
          <a:p>
            <a:pPr marL="0" lvl="3" indent="0">
              <a:spcBef>
                <a:spcPts val="1200"/>
              </a:spcBef>
              <a:spcAft>
                <a:spcPts val="200"/>
              </a:spcAft>
              <a:buSzPct val="100000"/>
              <a:buNone/>
            </a:pPr>
            <a:endParaRPr lang="en-US"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stretch>
            <a:fillRect/>
          </a:stretch>
        </p:blipFill>
        <p:spPr>
          <a:xfrm>
            <a:off x="5782962" y="2015979"/>
            <a:ext cx="4202707" cy="2247900"/>
          </a:xfrm>
          <a:prstGeom prst="rect">
            <a:avLst/>
          </a:prstGeom>
        </p:spPr>
      </p:pic>
      <p:sp>
        <p:nvSpPr>
          <p:cNvPr id="20" name="TextBox 19"/>
          <p:cNvSpPr txBox="1"/>
          <p:nvPr/>
        </p:nvSpPr>
        <p:spPr>
          <a:xfrm>
            <a:off x="4656270" y="2936546"/>
            <a:ext cx="809646" cy="307777"/>
          </a:xfrm>
          <a:prstGeom prst="rect">
            <a:avLst/>
          </a:prstGeom>
          <a:noFill/>
        </p:spPr>
        <p:txBody>
          <a:bodyPr wrap="square" rtlCol="0">
            <a:spAutoFit/>
          </a:bodyPr>
          <a:lstStyle/>
          <a:p>
            <a:r>
              <a:rPr lang="en-US" sz="1400" b="1" u="sng" dirty="0" smtClean="0"/>
              <a:t>2. YAML</a:t>
            </a:r>
            <a:endParaRPr lang="en-US" sz="1400" b="1" u="sng" dirty="0"/>
          </a:p>
        </p:txBody>
      </p:sp>
      <p:sp>
        <p:nvSpPr>
          <p:cNvPr id="21" name="Left Brace 20"/>
          <p:cNvSpPr/>
          <p:nvPr/>
        </p:nvSpPr>
        <p:spPr>
          <a:xfrm>
            <a:off x="5418490" y="2061328"/>
            <a:ext cx="312087" cy="20582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6977745" y="1657593"/>
            <a:ext cx="2256574" cy="307777"/>
          </a:xfrm>
          <a:prstGeom prst="rect">
            <a:avLst/>
          </a:prstGeom>
          <a:noFill/>
        </p:spPr>
        <p:txBody>
          <a:bodyPr wrap="square" rtlCol="0">
            <a:spAutoFit/>
          </a:bodyPr>
          <a:lstStyle/>
          <a:p>
            <a:r>
              <a:rPr lang="en-US" sz="1400" b="1" u="sng" dirty="0"/>
              <a:t>1</a:t>
            </a:r>
            <a:r>
              <a:rPr lang="en-US" sz="1400" b="1" u="sng" dirty="0" smtClean="0"/>
              <a:t>. /srv/salt/apache/init.sls</a:t>
            </a:r>
            <a:endParaRPr lang="en-US" sz="1400" b="1" u="sng" dirty="0"/>
          </a:p>
        </p:txBody>
      </p:sp>
      <p:sp>
        <p:nvSpPr>
          <p:cNvPr id="12" name="TextBox 11"/>
          <p:cNvSpPr txBox="1"/>
          <p:nvPr/>
        </p:nvSpPr>
        <p:spPr>
          <a:xfrm>
            <a:off x="10355356" y="1962027"/>
            <a:ext cx="988540" cy="307777"/>
          </a:xfrm>
          <a:prstGeom prst="rect">
            <a:avLst/>
          </a:prstGeom>
          <a:noFill/>
        </p:spPr>
        <p:txBody>
          <a:bodyPr wrap="square" rtlCol="0">
            <a:spAutoFit/>
          </a:bodyPr>
          <a:lstStyle/>
          <a:p>
            <a:r>
              <a:rPr lang="en-US" sz="1400" dirty="0" smtClean="0"/>
              <a:t>(a) ID</a:t>
            </a:r>
            <a:endParaRPr lang="en-US" sz="1400" dirty="0"/>
          </a:p>
        </p:txBody>
      </p:sp>
      <p:sp>
        <p:nvSpPr>
          <p:cNvPr id="13" name="TextBox 12"/>
          <p:cNvSpPr txBox="1"/>
          <p:nvPr/>
        </p:nvSpPr>
        <p:spPr>
          <a:xfrm>
            <a:off x="10355356" y="2147340"/>
            <a:ext cx="1914586" cy="307777"/>
          </a:xfrm>
          <a:prstGeom prst="rect">
            <a:avLst/>
          </a:prstGeom>
          <a:noFill/>
        </p:spPr>
        <p:txBody>
          <a:bodyPr wrap="square" rtlCol="0">
            <a:spAutoFit/>
          </a:bodyPr>
          <a:lstStyle/>
          <a:p>
            <a:r>
              <a:rPr lang="en-US" sz="1400" dirty="0" smtClean="0"/>
              <a:t>(b) Module.Function</a:t>
            </a:r>
            <a:endParaRPr lang="en-US" sz="1400" dirty="0"/>
          </a:p>
        </p:txBody>
      </p:sp>
      <p:sp>
        <p:nvSpPr>
          <p:cNvPr id="14" name="TextBox 13"/>
          <p:cNvSpPr txBox="1"/>
          <p:nvPr/>
        </p:nvSpPr>
        <p:spPr>
          <a:xfrm>
            <a:off x="10358011" y="2334301"/>
            <a:ext cx="1626262" cy="307777"/>
          </a:xfrm>
          <a:prstGeom prst="rect">
            <a:avLst/>
          </a:prstGeom>
          <a:noFill/>
        </p:spPr>
        <p:txBody>
          <a:bodyPr wrap="square" rtlCol="0">
            <a:spAutoFit/>
          </a:bodyPr>
          <a:lstStyle/>
          <a:p>
            <a:r>
              <a:rPr lang="en-US" sz="1400" dirty="0" smtClean="0"/>
              <a:t>(c) Argument(s)</a:t>
            </a:r>
            <a:endParaRPr lang="en-US" sz="1400" dirty="0"/>
          </a:p>
        </p:txBody>
      </p:sp>
      <p:sp>
        <p:nvSpPr>
          <p:cNvPr id="15" name="Left Arrow 14"/>
          <p:cNvSpPr/>
          <p:nvPr/>
        </p:nvSpPr>
        <p:spPr>
          <a:xfrm>
            <a:off x="8076010" y="2052469"/>
            <a:ext cx="2280614" cy="1538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Arrow 15"/>
          <p:cNvSpPr/>
          <p:nvPr/>
        </p:nvSpPr>
        <p:spPr>
          <a:xfrm>
            <a:off x="8076010" y="2242092"/>
            <a:ext cx="2280614" cy="153889"/>
          </a:xfrm>
          <a:prstGeom prst="leftArrow">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Left Arrow 16"/>
          <p:cNvSpPr/>
          <p:nvPr/>
        </p:nvSpPr>
        <p:spPr>
          <a:xfrm>
            <a:off x="8076010" y="2450514"/>
            <a:ext cx="2280614" cy="153889"/>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0309204" y="1669170"/>
            <a:ext cx="1626262" cy="307777"/>
          </a:xfrm>
          <a:prstGeom prst="rect">
            <a:avLst/>
          </a:prstGeom>
          <a:noFill/>
        </p:spPr>
        <p:txBody>
          <a:bodyPr wrap="square" rtlCol="0">
            <a:spAutoFit/>
          </a:bodyPr>
          <a:lstStyle/>
          <a:p>
            <a:r>
              <a:rPr lang="en-US" sz="1400" b="1" u="sng" dirty="0" smtClean="0"/>
              <a:t>3. DECLARATION:</a:t>
            </a:r>
            <a:endParaRPr lang="en-US" sz="1400" b="1" u="sng" dirty="0"/>
          </a:p>
        </p:txBody>
      </p:sp>
      <p:sp>
        <p:nvSpPr>
          <p:cNvPr id="19" name="TextBox 18"/>
          <p:cNvSpPr txBox="1"/>
          <p:nvPr/>
        </p:nvSpPr>
        <p:spPr>
          <a:xfrm>
            <a:off x="5418490" y="1186717"/>
            <a:ext cx="4991364" cy="400110"/>
          </a:xfrm>
          <a:prstGeom prst="rect">
            <a:avLst/>
          </a:prstGeom>
          <a:noFill/>
        </p:spPr>
        <p:txBody>
          <a:bodyPr wrap="square" rtlCol="0">
            <a:spAutoFit/>
          </a:bodyPr>
          <a:lstStyle/>
          <a:p>
            <a:r>
              <a:rPr lang="en-US" b="1" dirty="0" smtClean="0"/>
              <a:t>Execution Module: </a:t>
            </a:r>
            <a:r>
              <a:rPr lang="en-US" sz="2000" i="1" dirty="0" smtClean="0"/>
              <a:t>salt ‘*’ pkg.install apache2</a:t>
            </a:r>
            <a:endParaRPr lang="en-US" sz="2000" i="1" dirty="0"/>
          </a:p>
        </p:txBody>
      </p:sp>
    </p:spTree>
    <p:extLst>
      <p:ext uri="{BB962C8B-B14F-4D97-AF65-F5344CB8AC3E}">
        <p14:creationId xmlns:p14="http://schemas.microsoft.com/office/powerpoint/2010/main" val="1898932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94205" y="1845276"/>
            <a:ext cx="354227" cy="23889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489621" y="2236573"/>
            <a:ext cx="527222" cy="23889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States</a:t>
            </a:r>
            <a:endParaRPr lang="en-US" i="1" dirty="0"/>
          </a:p>
        </p:txBody>
      </p:sp>
      <p:sp>
        <p:nvSpPr>
          <p:cNvPr id="3" name="Content Placeholder 2"/>
          <p:cNvSpPr>
            <a:spLocks noGrp="1"/>
          </p:cNvSpPr>
          <p:nvPr>
            <p:ph idx="4294967295"/>
          </p:nvPr>
        </p:nvSpPr>
        <p:spPr>
          <a:xfrm>
            <a:off x="1383322" y="1408601"/>
            <a:ext cx="7357023" cy="4983961"/>
          </a:xfrm>
        </p:spPr>
        <p:txBody>
          <a:bodyPr>
            <a:normAutofit fontScale="85000" lnSpcReduction="20000"/>
          </a:bodyPr>
          <a:lstStyle/>
          <a:p>
            <a:pPr marL="91440" lvl="3" indent="-365760">
              <a:spcBef>
                <a:spcPts val="1200"/>
              </a:spcBef>
              <a:spcAft>
                <a:spcPts val="200"/>
              </a:spcAft>
              <a:buSzPct val="100000"/>
              <a:buFont typeface="Wingdings" panose="05000000000000000000" pitchFamily="2" charset="2"/>
              <a:buChar char="§"/>
            </a:pPr>
            <a:r>
              <a:rPr lang="en-US" sz="2800" b="1" dirty="0" smtClean="0"/>
              <a:t>1. File System Layout</a:t>
            </a:r>
            <a:endParaRPr lang="en-US" sz="2800" b="1" dirty="0"/>
          </a:p>
          <a:p>
            <a:pPr marL="641632" lvl="6" indent="-365760">
              <a:spcBef>
                <a:spcPts val="1200"/>
              </a:spcBef>
              <a:spcAft>
                <a:spcPts val="200"/>
              </a:spcAft>
              <a:buSzPct val="100000"/>
              <a:buFont typeface="Wingdings" panose="05000000000000000000" pitchFamily="2" charset="2"/>
              <a:buChar char="§"/>
            </a:pPr>
            <a:r>
              <a:rPr lang="en-US" sz="2200" b="1" dirty="0">
                <a:solidFill>
                  <a:srgbClr val="00B0F0"/>
                </a:solidFill>
              </a:rPr>
              <a:t>/</a:t>
            </a:r>
            <a:r>
              <a:rPr lang="en-US" sz="2200" b="1" dirty="0" smtClean="0">
                <a:solidFill>
                  <a:srgbClr val="00B0F0"/>
                </a:solidFill>
              </a:rPr>
              <a:t>srv/salt/</a:t>
            </a:r>
            <a:r>
              <a:rPr lang="en-US" sz="2200" dirty="0" smtClean="0"/>
              <a:t>apache/init.sls</a:t>
            </a:r>
          </a:p>
          <a:p>
            <a:pPr marL="641632" lvl="6" indent="-365760">
              <a:spcBef>
                <a:spcPts val="1200"/>
              </a:spcBef>
              <a:spcAft>
                <a:spcPts val="200"/>
              </a:spcAft>
              <a:buSzPct val="100000"/>
              <a:buFont typeface="Wingdings" panose="05000000000000000000" pitchFamily="2" charset="2"/>
              <a:buChar char="§"/>
            </a:pPr>
            <a:r>
              <a:rPr lang="en-US" sz="2200" b="1" dirty="0" smtClean="0">
                <a:solidFill>
                  <a:srgbClr val="00B0F0"/>
                </a:solidFill>
              </a:rPr>
              <a:t>/srv/salt/</a:t>
            </a:r>
            <a:r>
              <a:rPr lang="en-US" sz="2200" dirty="0" smtClean="0"/>
              <a:t>apache/apache.conf</a:t>
            </a:r>
            <a:endParaRPr lang="en-US" sz="2200" dirty="0"/>
          </a:p>
          <a:p>
            <a:pPr marL="0" lvl="3" indent="0">
              <a:spcBef>
                <a:spcPts val="1200"/>
              </a:spcBef>
              <a:spcAft>
                <a:spcPts val="200"/>
              </a:spcAft>
              <a:buSzPct val="100000"/>
              <a:buNone/>
            </a:pPr>
            <a:endParaRPr lang="en-US" sz="1500" dirty="0" smtClean="0"/>
          </a:p>
          <a:p>
            <a:pPr marL="91440" lvl="3" indent="-365760">
              <a:spcBef>
                <a:spcPts val="1200"/>
              </a:spcBef>
              <a:spcAft>
                <a:spcPts val="200"/>
              </a:spcAft>
              <a:buSzPct val="100000"/>
              <a:buFont typeface="Wingdings" panose="05000000000000000000" pitchFamily="2" charset="2"/>
              <a:buChar char="§"/>
            </a:pPr>
            <a:r>
              <a:rPr lang="en-US" sz="2800" b="1" dirty="0" smtClean="0"/>
              <a:t>2. YAML</a:t>
            </a:r>
          </a:p>
          <a:p>
            <a:pPr marL="641632" lvl="6" indent="-365760">
              <a:spcBef>
                <a:spcPts val="1200"/>
              </a:spcBef>
              <a:spcAft>
                <a:spcPts val="200"/>
              </a:spcAft>
              <a:buSzPct val="100000"/>
              <a:buFont typeface="Wingdings" panose="05000000000000000000" pitchFamily="2" charset="2"/>
              <a:buChar char="§"/>
            </a:pPr>
            <a:r>
              <a:rPr lang="en-US" sz="2200" dirty="0" smtClean="0"/>
              <a:t>Human-Readable Format</a:t>
            </a:r>
          </a:p>
          <a:p>
            <a:pPr marL="641632" lvl="6" indent="-365760">
              <a:spcBef>
                <a:spcPts val="1200"/>
              </a:spcBef>
              <a:spcAft>
                <a:spcPts val="200"/>
              </a:spcAft>
              <a:buSzPct val="100000"/>
              <a:buFont typeface="Wingdings" panose="05000000000000000000" pitchFamily="2" charset="2"/>
              <a:buChar char="§"/>
            </a:pPr>
            <a:r>
              <a:rPr lang="en-US" sz="2200" dirty="0" smtClean="0"/>
              <a:t>For Configuration Files</a:t>
            </a:r>
          </a:p>
          <a:p>
            <a:pPr marL="0" lvl="3" indent="0">
              <a:spcBef>
                <a:spcPts val="1200"/>
              </a:spcBef>
              <a:spcAft>
                <a:spcPts val="200"/>
              </a:spcAft>
              <a:buSzPct val="100000"/>
              <a:buNone/>
            </a:pPr>
            <a:endParaRPr lang="en-US" sz="1500" dirty="0" smtClean="0"/>
          </a:p>
          <a:p>
            <a:pPr marL="91440" lvl="3" indent="-365760">
              <a:spcBef>
                <a:spcPts val="1200"/>
              </a:spcBef>
              <a:spcAft>
                <a:spcPts val="200"/>
              </a:spcAft>
              <a:buSzPct val="100000"/>
              <a:buFont typeface="Wingdings" panose="05000000000000000000" pitchFamily="2" charset="2"/>
              <a:buChar char="§"/>
            </a:pPr>
            <a:r>
              <a:rPr lang="en-US" sz="2800" b="1" dirty="0"/>
              <a:t>3. Declarations</a:t>
            </a:r>
          </a:p>
          <a:p>
            <a:pPr marL="641632" lvl="6" indent="-365760">
              <a:spcBef>
                <a:spcPts val="1200"/>
              </a:spcBef>
              <a:spcAft>
                <a:spcPts val="200"/>
              </a:spcAft>
              <a:buSzPct val="100000"/>
              <a:buFont typeface="Wingdings" panose="05000000000000000000" pitchFamily="2" charset="2"/>
              <a:buChar char="§"/>
            </a:pPr>
            <a:r>
              <a:rPr lang="en-US" sz="2200" dirty="0"/>
              <a:t>Steps within a </a:t>
            </a:r>
            <a:r>
              <a:rPr lang="en-US" sz="2200" dirty="0" smtClean="0"/>
              <a:t>State</a:t>
            </a:r>
          </a:p>
          <a:p>
            <a:pPr marL="275872" lvl="6" indent="0">
              <a:spcBef>
                <a:spcPts val="1200"/>
              </a:spcBef>
              <a:spcAft>
                <a:spcPts val="200"/>
              </a:spcAft>
              <a:buSzPct val="100000"/>
              <a:buNone/>
            </a:pPr>
            <a:endParaRPr lang="en-US" sz="2100" dirty="0"/>
          </a:p>
          <a:p>
            <a:pPr marL="91440" lvl="3" indent="-365760">
              <a:spcBef>
                <a:spcPts val="1200"/>
              </a:spcBef>
              <a:spcAft>
                <a:spcPts val="200"/>
              </a:spcAft>
              <a:buSzPct val="100000"/>
              <a:buFont typeface="Wingdings" panose="05000000000000000000" pitchFamily="2" charset="2"/>
              <a:buChar char="§"/>
            </a:pPr>
            <a:r>
              <a:rPr lang="en-US" sz="2800" b="1" dirty="0"/>
              <a:t>4. Requisites</a:t>
            </a:r>
          </a:p>
          <a:p>
            <a:pPr marL="641632" lvl="6" indent="-365760">
              <a:spcBef>
                <a:spcPts val="1200"/>
              </a:spcBef>
              <a:spcAft>
                <a:spcPts val="200"/>
              </a:spcAft>
              <a:buSzPct val="100000"/>
              <a:buFont typeface="Wingdings" panose="05000000000000000000" pitchFamily="2" charset="2"/>
              <a:buChar char="§"/>
            </a:pPr>
            <a:r>
              <a:rPr lang="en-US" sz="2200" dirty="0"/>
              <a:t>Enforce Orchestration (</a:t>
            </a:r>
            <a:r>
              <a:rPr lang="en-US" sz="2200" dirty="0" smtClean="0"/>
              <a:t>Require.… </a:t>
            </a:r>
            <a:r>
              <a:rPr lang="en-US" sz="2200" dirty="0"/>
              <a:t>Watch</a:t>
            </a:r>
            <a:r>
              <a:rPr lang="en-US" sz="2200" dirty="0" smtClean="0"/>
              <a:t>….)</a:t>
            </a:r>
            <a:endParaRPr lang="en-US" sz="2200" dirty="0"/>
          </a:p>
          <a:p>
            <a:pPr marL="0" lvl="3" indent="0">
              <a:spcBef>
                <a:spcPts val="1200"/>
              </a:spcBef>
              <a:spcAft>
                <a:spcPts val="200"/>
              </a:spcAft>
              <a:buSzPct val="100000"/>
              <a:buNone/>
            </a:pPr>
            <a:endParaRPr lang="en-US"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stretch>
            <a:fillRect/>
          </a:stretch>
        </p:blipFill>
        <p:spPr>
          <a:xfrm>
            <a:off x="5782962" y="2015979"/>
            <a:ext cx="4202707" cy="2247900"/>
          </a:xfrm>
          <a:prstGeom prst="rect">
            <a:avLst/>
          </a:prstGeom>
        </p:spPr>
      </p:pic>
      <p:sp>
        <p:nvSpPr>
          <p:cNvPr id="20" name="TextBox 19"/>
          <p:cNvSpPr txBox="1"/>
          <p:nvPr/>
        </p:nvSpPr>
        <p:spPr>
          <a:xfrm>
            <a:off x="4656270" y="2936546"/>
            <a:ext cx="809646" cy="307777"/>
          </a:xfrm>
          <a:prstGeom prst="rect">
            <a:avLst/>
          </a:prstGeom>
          <a:noFill/>
        </p:spPr>
        <p:txBody>
          <a:bodyPr wrap="square" rtlCol="0">
            <a:spAutoFit/>
          </a:bodyPr>
          <a:lstStyle/>
          <a:p>
            <a:r>
              <a:rPr lang="en-US" sz="1400" b="1" u="sng" dirty="0" smtClean="0"/>
              <a:t>2. YAML</a:t>
            </a:r>
            <a:endParaRPr lang="en-US" sz="1400" b="1" u="sng" dirty="0"/>
          </a:p>
        </p:txBody>
      </p:sp>
      <p:sp>
        <p:nvSpPr>
          <p:cNvPr id="21" name="Left Brace 20"/>
          <p:cNvSpPr/>
          <p:nvPr/>
        </p:nvSpPr>
        <p:spPr>
          <a:xfrm>
            <a:off x="5418490" y="2061328"/>
            <a:ext cx="312087" cy="20582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6977745" y="1657593"/>
            <a:ext cx="2256574" cy="307777"/>
          </a:xfrm>
          <a:prstGeom prst="rect">
            <a:avLst/>
          </a:prstGeom>
          <a:noFill/>
        </p:spPr>
        <p:txBody>
          <a:bodyPr wrap="square" rtlCol="0">
            <a:spAutoFit/>
          </a:bodyPr>
          <a:lstStyle/>
          <a:p>
            <a:r>
              <a:rPr lang="en-US" sz="1400" b="1" u="sng" dirty="0"/>
              <a:t>1</a:t>
            </a:r>
            <a:r>
              <a:rPr lang="en-US" sz="1400" b="1" u="sng" dirty="0" smtClean="0"/>
              <a:t>. /srv/salt/apache/init.sls</a:t>
            </a:r>
            <a:endParaRPr lang="en-US" sz="1400" b="1" u="sng" dirty="0"/>
          </a:p>
        </p:txBody>
      </p:sp>
      <p:sp>
        <p:nvSpPr>
          <p:cNvPr id="12" name="TextBox 11"/>
          <p:cNvSpPr txBox="1"/>
          <p:nvPr/>
        </p:nvSpPr>
        <p:spPr>
          <a:xfrm>
            <a:off x="10355356" y="1962027"/>
            <a:ext cx="988540" cy="307777"/>
          </a:xfrm>
          <a:prstGeom prst="rect">
            <a:avLst/>
          </a:prstGeom>
          <a:noFill/>
        </p:spPr>
        <p:txBody>
          <a:bodyPr wrap="square" rtlCol="0">
            <a:spAutoFit/>
          </a:bodyPr>
          <a:lstStyle/>
          <a:p>
            <a:r>
              <a:rPr lang="en-US" sz="1400" dirty="0" smtClean="0"/>
              <a:t>(a) ID</a:t>
            </a:r>
            <a:endParaRPr lang="en-US" sz="1400" dirty="0"/>
          </a:p>
        </p:txBody>
      </p:sp>
      <p:sp>
        <p:nvSpPr>
          <p:cNvPr id="13" name="TextBox 12"/>
          <p:cNvSpPr txBox="1"/>
          <p:nvPr/>
        </p:nvSpPr>
        <p:spPr>
          <a:xfrm>
            <a:off x="10355356" y="2147340"/>
            <a:ext cx="1914586" cy="307777"/>
          </a:xfrm>
          <a:prstGeom prst="rect">
            <a:avLst/>
          </a:prstGeom>
          <a:noFill/>
        </p:spPr>
        <p:txBody>
          <a:bodyPr wrap="square" rtlCol="0">
            <a:spAutoFit/>
          </a:bodyPr>
          <a:lstStyle/>
          <a:p>
            <a:r>
              <a:rPr lang="en-US" sz="1400" dirty="0" smtClean="0"/>
              <a:t>(b) Module.Function</a:t>
            </a:r>
            <a:endParaRPr lang="en-US" sz="1400" dirty="0"/>
          </a:p>
        </p:txBody>
      </p:sp>
      <p:sp>
        <p:nvSpPr>
          <p:cNvPr id="14" name="TextBox 13"/>
          <p:cNvSpPr txBox="1"/>
          <p:nvPr/>
        </p:nvSpPr>
        <p:spPr>
          <a:xfrm>
            <a:off x="10358011" y="2334301"/>
            <a:ext cx="1626262" cy="307777"/>
          </a:xfrm>
          <a:prstGeom prst="rect">
            <a:avLst/>
          </a:prstGeom>
          <a:noFill/>
        </p:spPr>
        <p:txBody>
          <a:bodyPr wrap="square" rtlCol="0">
            <a:spAutoFit/>
          </a:bodyPr>
          <a:lstStyle/>
          <a:p>
            <a:r>
              <a:rPr lang="en-US" sz="1400" dirty="0" smtClean="0"/>
              <a:t>(c) Argument(s)</a:t>
            </a:r>
            <a:endParaRPr lang="en-US" sz="1400" dirty="0"/>
          </a:p>
        </p:txBody>
      </p:sp>
      <p:sp>
        <p:nvSpPr>
          <p:cNvPr id="15" name="Left Arrow 14"/>
          <p:cNvSpPr/>
          <p:nvPr/>
        </p:nvSpPr>
        <p:spPr>
          <a:xfrm>
            <a:off x="8076010" y="2052469"/>
            <a:ext cx="2280614" cy="1538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Arrow 15"/>
          <p:cNvSpPr/>
          <p:nvPr/>
        </p:nvSpPr>
        <p:spPr>
          <a:xfrm>
            <a:off x="8076010" y="2242092"/>
            <a:ext cx="2280614" cy="153889"/>
          </a:xfrm>
          <a:prstGeom prst="leftArrow">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Left Arrow 16"/>
          <p:cNvSpPr/>
          <p:nvPr/>
        </p:nvSpPr>
        <p:spPr>
          <a:xfrm>
            <a:off x="8076010" y="2450514"/>
            <a:ext cx="2280614" cy="153889"/>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0309204" y="1669170"/>
            <a:ext cx="1626262" cy="307777"/>
          </a:xfrm>
          <a:prstGeom prst="rect">
            <a:avLst/>
          </a:prstGeom>
          <a:noFill/>
        </p:spPr>
        <p:txBody>
          <a:bodyPr wrap="square" rtlCol="0">
            <a:spAutoFit/>
          </a:bodyPr>
          <a:lstStyle/>
          <a:p>
            <a:r>
              <a:rPr lang="en-US" sz="1400" b="1" u="sng" dirty="0" smtClean="0"/>
              <a:t>3. DECLARATION:</a:t>
            </a:r>
            <a:endParaRPr lang="en-US" sz="1400" b="1" u="sng" dirty="0"/>
          </a:p>
        </p:txBody>
      </p:sp>
      <p:sp>
        <p:nvSpPr>
          <p:cNvPr id="23" name="TextBox 22"/>
          <p:cNvSpPr txBox="1"/>
          <p:nvPr/>
        </p:nvSpPr>
        <p:spPr>
          <a:xfrm>
            <a:off x="10386646" y="3450718"/>
            <a:ext cx="1626262" cy="307777"/>
          </a:xfrm>
          <a:prstGeom prst="rect">
            <a:avLst/>
          </a:prstGeom>
          <a:noFill/>
        </p:spPr>
        <p:txBody>
          <a:bodyPr wrap="square" rtlCol="0">
            <a:spAutoFit/>
          </a:bodyPr>
          <a:lstStyle/>
          <a:p>
            <a:r>
              <a:rPr lang="en-US" sz="1400" b="1" u="sng" dirty="0" smtClean="0"/>
              <a:t>4. REQUISITE:</a:t>
            </a:r>
            <a:endParaRPr lang="en-US" sz="1400" b="1" u="sng" dirty="0"/>
          </a:p>
        </p:txBody>
      </p:sp>
      <p:sp>
        <p:nvSpPr>
          <p:cNvPr id="24" name="TextBox 23"/>
          <p:cNvSpPr txBox="1"/>
          <p:nvPr/>
        </p:nvSpPr>
        <p:spPr>
          <a:xfrm>
            <a:off x="10386646" y="3704659"/>
            <a:ext cx="988540" cy="307777"/>
          </a:xfrm>
          <a:prstGeom prst="rect">
            <a:avLst/>
          </a:prstGeom>
          <a:noFill/>
        </p:spPr>
        <p:txBody>
          <a:bodyPr wrap="square" rtlCol="0">
            <a:spAutoFit/>
          </a:bodyPr>
          <a:lstStyle/>
          <a:p>
            <a:r>
              <a:rPr lang="en-US" sz="1400" dirty="0" smtClean="0"/>
              <a:t>(a) Require</a:t>
            </a:r>
            <a:endParaRPr lang="en-US" sz="1400" dirty="0"/>
          </a:p>
        </p:txBody>
      </p:sp>
      <p:sp>
        <p:nvSpPr>
          <p:cNvPr id="25" name="Left Arrow 24"/>
          <p:cNvSpPr/>
          <p:nvPr/>
        </p:nvSpPr>
        <p:spPr>
          <a:xfrm>
            <a:off x="8106032" y="3781604"/>
            <a:ext cx="2280614" cy="153889"/>
          </a:xfrm>
          <a:prstGeom prst="leftArrow">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31419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94205" y="1845276"/>
            <a:ext cx="354227" cy="23889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489621" y="2236573"/>
            <a:ext cx="527222" cy="23889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States</a:t>
            </a:r>
            <a:endParaRPr lang="en-US" i="1" dirty="0"/>
          </a:p>
        </p:txBody>
      </p:sp>
      <p:sp>
        <p:nvSpPr>
          <p:cNvPr id="3" name="Content Placeholder 2"/>
          <p:cNvSpPr>
            <a:spLocks noGrp="1"/>
          </p:cNvSpPr>
          <p:nvPr>
            <p:ph idx="4294967295"/>
          </p:nvPr>
        </p:nvSpPr>
        <p:spPr>
          <a:xfrm>
            <a:off x="1383322" y="1408601"/>
            <a:ext cx="7357023" cy="4983961"/>
          </a:xfrm>
        </p:spPr>
        <p:txBody>
          <a:bodyPr>
            <a:normAutofit fontScale="85000" lnSpcReduction="20000"/>
          </a:bodyPr>
          <a:lstStyle/>
          <a:p>
            <a:pPr marL="91440" lvl="3" indent="-365760">
              <a:spcBef>
                <a:spcPts val="1200"/>
              </a:spcBef>
              <a:spcAft>
                <a:spcPts val="200"/>
              </a:spcAft>
              <a:buSzPct val="100000"/>
              <a:buFont typeface="Wingdings" panose="05000000000000000000" pitchFamily="2" charset="2"/>
              <a:buChar char="§"/>
            </a:pPr>
            <a:r>
              <a:rPr lang="en-US" sz="2800" b="1" dirty="0" smtClean="0"/>
              <a:t>1. File System Layout</a:t>
            </a:r>
            <a:endParaRPr lang="en-US" sz="2800" b="1" dirty="0"/>
          </a:p>
          <a:p>
            <a:pPr marL="641632" lvl="6" indent="-365760">
              <a:spcBef>
                <a:spcPts val="1200"/>
              </a:spcBef>
              <a:spcAft>
                <a:spcPts val="200"/>
              </a:spcAft>
              <a:buSzPct val="100000"/>
              <a:buFont typeface="Wingdings" panose="05000000000000000000" pitchFamily="2" charset="2"/>
              <a:buChar char="§"/>
            </a:pPr>
            <a:r>
              <a:rPr lang="en-US" sz="2200" b="1" dirty="0">
                <a:solidFill>
                  <a:srgbClr val="00B0F0"/>
                </a:solidFill>
              </a:rPr>
              <a:t>/</a:t>
            </a:r>
            <a:r>
              <a:rPr lang="en-US" sz="2200" b="1" dirty="0" smtClean="0">
                <a:solidFill>
                  <a:srgbClr val="00B0F0"/>
                </a:solidFill>
              </a:rPr>
              <a:t>srv/salt/</a:t>
            </a:r>
            <a:r>
              <a:rPr lang="en-US" sz="2200" dirty="0" smtClean="0"/>
              <a:t>apache/init.sls</a:t>
            </a:r>
          </a:p>
          <a:p>
            <a:pPr marL="641632" lvl="6" indent="-365760">
              <a:spcBef>
                <a:spcPts val="1200"/>
              </a:spcBef>
              <a:spcAft>
                <a:spcPts val="200"/>
              </a:spcAft>
              <a:buSzPct val="100000"/>
              <a:buFont typeface="Wingdings" panose="05000000000000000000" pitchFamily="2" charset="2"/>
              <a:buChar char="§"/>
            </a:pPr>
            <a:r>
              <a:rPr lang="en-US" sz="2200" b="1" dirty="0" smtClean="0">
                <a:solidFill>
                  <a:srgbClr val="00B0F0"/>
                </a:solidFill>
              </a:rPr>
              <a:t>/srv/salt/</a:t>
            </a:r>
            <a:r>
              <a:rPr lang="en-US" sz="2200" dirty="0" smtClean="0"/>
              <a:t>apache/apache.conf</a:t>
            </a:r>
            <a:endParaRPr lang="en-US" sz="2200" dirty="0"/>
          </a:p>
          <a:p>
            <a:pPr marL="0" lvl="3" indent="0">
              <a:spcBef>
                <a:spcPts val="1200"/>
              </a:spcBef>
              <a:spcAft>
                <a:spcPts val="200"/>
              </a:spcAft>
              <a:buSzPct val="100000"/>
              <a:buNone/>
            </a:pPr>
            <a:endParaRPr lang="en-US" sz="1500" dirty="0" smtClean="0"/>
          </a:p>
          <a:p>
            <a:pPr marL="91440" lvl="3" indent="-365760">
              <a:spcBef>
                <a:spcPts val="1200"/>
              </a:spcBef>
              <a:spcAft>
                <a:spcPts val="200"/>
              </a:spcAft>
              <a:buSzPct val="100000"/>
              <a:buFont typeface="Wingdings" panose="05000000000000000000" pitchFamily="2" charset="2"/>
              <a:buChar char="§"/>
            </a:pPr>
            <a:r>
              <a:rPr lang="en-US" sz="2800" b="1" dirty="0" smtClean="0"/>
              <a:t>2. YAML</a:t>
            </a:r>
          </a:p>
          <a:p>
            <a:pPr marL="641632" lvl="6" indent="-365760">
              <a:spcBef>
                <a:spcPts val="1200"/>
              </a:spcBef>
              <a:spcAft>
                <a:spcPts val="200"/>
              </a:spcAft>
              <a:buSzPct val="100000"/>
              <a:buFont typeface="Wingdings" panose="05000000000000000000" pitchFamily="2" charset="2"/>
              <a:buChar char="§"/>
            </a:pPr>
            <a:r>
              <a:rPr lang="en-US" sz="2200" dirty="0" smtClean="0"/>
              <a:t>Human-Readable Format</a:t>
            </a:r>
          </a:p>
          <a:p>
            <a:pPr marL="641632" lvl="6" indent="-365760">
              <a:spcBef>
                <a:spcPts val="1200"/>
              </a:spcBef>
              <a:spcAft>
                <a:spcPts val="200"/>
              </a:spcAft>
              <a:buSzPct val="100000"/>
              <a:buFont typeface="Wingdings" panose="05000000000000000000" pitchFamily="2" charset="2"/>
              <a:buChar char="§"/>
            </a:pPr>
            <a:r>
              <a:rPr lang="en-US" sz="2200" dirty="0" smtClean="0"/>
              <a:t>For Configuration Files</a:t>
            </a:r>
          </a:p>
          <a:p>
            <a:pPr marL="0" lvl="3" indent="0">
              <a:spcBef>
                <a:spcPts val="1200"/>
              </a:spcBef>
              <a:spcAft>
                <a:spcPts val="200"/>
              </a:spcAft>
              <a:buSzPct val="100000"/>
              <a:buNone/>
            </a:pPr>
            <a:endParaRPr lang="en-US" sz="1500" dirty="0" smtClean="0"/>
          </a:p>
          <a:p>
            <a:pPr marL="91440" lvl="3" indent="-365760">
              <a:spcBef>
                <a:spcPts val="1200"/>
              </a:spcBef>
              <a:spcAft>
                <a:spcPts val="200"/>
              </a:spcAft>
              <a:buSzPct val="100000"/>
              <a:buFont typeface="Wingdings" panose="05000000000000000000" pitchFamily="2" charset="2"/>
              <a:buChar char="§"/>
            </a:pPr>
            <a:r>
              <a:rPr lang="en-US" sz="2800" b="1" dirty="0"/>
              <a:t>3. Declarations</a:t>
            </a:r>
          </a:p>
          <a:p>
            <a:pPr marL="641632" lvl="6" indent="-365760">
              <a:spcBef>
                <a:spcPts val="1200"/>
              </a:spcBef>
              <a:spcAft>
                <a:spcPts val="200"/>
              </a:spcAft>
              <a:buSzPct val="100000"/>
              <a:buFont typeface="Wingdings" panose="05000000000000000000" pitchFamily="2" charset="2"/>
              <a:buChar char="§"/>
            </a:pPr>
            <a:r>
              <a:rPr lang="en-US" sz="2200" dirty="0"/>
              <a:t>Steps within a </a:t>
            </a:r>
            <a:r>
              <a:rPr lang="en-US" sz="2200" dirty="0" smtClean="0"/>
              <a:t>State</a:t>
            </a:r>
          </a:p>
          <a:p>
            <a:pPr marL="275872" lvl="6" indent="0">
              <a:spcBef>
                <a:spcPts val="1200"/>
              </a:spcBef>
              <a:spcAft>
                <a:spcPts val="200"/>
              </a:spcAft>
              <a:buSzPct val="100000"/>
              <a:buNone/>
            </a:pPr>
            <a:endParaRPr lang="en-US" sz="2100" dirty="0"/>
          </a:p>
          <a:p>
            <a:pPr marL="91440" lvl="3" indent="-365760">
              <a:spcBef>
                <a:spcPts val="1200"/>
              </a:spcBef>
              <a:spcAft>
                <a:spcPts val="200"/>
              </a:spcAft>
              <a:buSzPct val="100000"/>
              <a:buFont typeface="Wingdings" panose="05000000000000000000" pitchFamily="2" charset="2"/>
              <a:buChar char="§"/>
            </a:pPr>
            <a:r>
              <a:rPr lang="en-US" sz="2800" b="1" dirty="0"/>
              <a:t>4. Requisites</a:t>
            </a:r>
          </a:p>
          <a:p>
            <a:pPr marL="641632" lvl="6" indent="-365760">
              <a:spcBef>
                <a:spcPts val="1200"/>
              </a:spcBef>
              <a:spcAft>
                <a:spcPts val="200"/>
              </a:spcAft>
              <a:buSzPct val="100000"/>
              <a:buFont typeface="Wingdings" panose="05000000000000000000" pitchFamily="2" charset="2"/>
              <a:buChar char="§"/>
            </a:pPr>
            <a:r>
              <a:rPr lang="en-US" sz="2200" dirty="0"/>
              <a:t>Enforce Orchestration (Require</a:t>
            </a:r>
            <a:r>
              <a:rPr lang="en-US" sz="2200" dirty="0" smtClean="0"/>
              <a:t>…. </a:t>
            </a:r>
            <a:r>
              <a:rPr lang="en-US" sz="2200" dirty="0"/>
              <a:t>Watch</a:t>
            </a:r>
            <a:r>
              <a:rPr lang="en-US" sz="2200" dirty="0" smtClean="0"/>
              <a:t>….)</a:t>
            </a:r>
            <a:endParaRPr lang="en-US" sz="2200" dirty="0"/>
          </a:p>
          <a:p>
            <a:pPr marL="0" lvl="3" indent="0">
              <a:spcBef>
                <a:spcPts val="1200"/>
              </a:spcBef>
              <a:spcAft>
                <a:spcPts val="200"/>
              </a:spcAft>
              <a:buSzPct val="100000"/>
              <a:buNone/>
            </a:pPr>
            <a:endParaRPr lang="en-US"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stretch>
            <a:fillRect/>
          </a:stretch>
        </p:blipFill>
        <p:spPr>
          <a:xfrm>
            <a:off x="5782962" y="2015979"/>
            <a:ext cx="4202707" cy="2247900"/>
          </a:xfrm>
          <a:prstGeom prst="rect">
            <a:avLst/>
          </a:prstGeom>
        </p:spPr>
      </p:pic>
      <p:sp>
        <p:nvSpPr>
          <p:cNvPr id="20" name="TextBox 19"/>
          <p:cNvSpPr txBox="1"/>
          <p:nvPr/>
        </p:nvSpPr>
        <p:spPr>
          <a:xfrm>
            <a:off x="4656270" y="2936546"/>
            <a:ext cx="809646" cy="307777"/>
          </a:xfrm>
          <a:prstGeom prst="rect">
            <a:avLst/>
          </a:prstGeom>
          <a:noFill/>
        </p:spPr>
        <p:txBody>
          <a:bodyPr wrap="square" rtlCol="0">
            <a:spAutoFit/>
          </a:bodyPr>
          <a:lstStyle/>
          <a:p>
            <a:r>
              <a:rPr lang="en-US" sz="1400" b="1" u="sng" dirty="0" smtClean="0"/>
              <a:t>2. YAML</a:t>
            </a:r>
            <a:endParaRPr lang="en-US" sz="1400" b="1" u="sng" dirty="0"/>
          </a:p>
        </p:txBody>
      </p:sp>
      <p:sp>
        <p:nvSpPr>
          <p:cNvPr id="21" name="Left Brace 20"/>
          <p:cNvSpPr/>
          <p:nvPr/>
        </p:nvSpPr>
        <p:spPr>
          <a:xfrm>
            <a:off x="5418490" y="2061328"/>
            <a:ext cx="312087" cy="20582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6977745" y="1657593"/>
            <a:ext cx="2256574" cy="307777"/>
          </a:xfrm>
          <a:prstGeom prst="rect">
            <a:avLst/>
          </a:prstGeom>
          <a:noFill/>
        </p:spPr>
        <p:txBody>
          <a:bodyPr wrap="square" rtlCol="0">
            <a:spAutoFit/>
          </a:bodyPr>
          <a:lstStyle/>
          <a:p>
            <a:r>
              <a:rPr lang="en-US" sz="1400" b="1" u="sng" dirty="0"/>
              <a:t>1</a:t>
            </a:r>
            <a:r>
              <a:rPr lang="en-US" sz="1400" b="1" u="sng" dirty="0" smtClean="0"/>
              <a:t>. /srv/salt/apache/init.sls</a:t>
            </a:r>
            <a:endParaRPr lang="en-US" sz="1400" b="1" u="sng" dirty="0"/>
          </a:p>
        </p:txBody>
      </p:sp>
      <p:sp>
        <p:nvSpPr>
          <p:cNvPr id="12" name="TextBox 11"/>
          <p:cNvSpPr txBox="1"/>
          <p:nvPr/>
        </p:nvSpPr>
        <p:spPr>
          <a:xfrm>
            <a:off x="10355356" y="1962027"/>
            <a:ext cx="988540" cy="307777"/>
          </a:xfrm>
          <a:prstGeom prst="rect">
            <a:avLst/>
          </a:prstGeom>
          <a:noFill/>
        </p:spPr>
        <p:txBody>
          <a:bodyPr wrap="square" rtlCol="0">
            <a:spAutoFit/>
          </a:bodyPr>
          <a:lstStyle/>
          <a:p>
            <a:r>
              <a:rPr lang="en-US" sz="1400" dirty="0" smtClean="0"/>
              <a:t>(a) ID</a:t>
            </a:r>
            <a:endParaRPr lang="en-US" sz="1400" dirty="0"/>
          </a:p>
        </p:txBody>
      </p:sp>
      <p:sp>
        <p:nvSpPr>
          <p:cNvPr id="13" name="TextBox 12"/>
          <p:cNvSpPr txBox="1"/>
          <p:nvPr/>
        </p:nvSpPr>
        <p:spPr>
          <a:xfrm>
            <a:off x="10355356" y="2147340"/>
            <a:ext cx="1914586" cy="307777"/>
          </a:xfrm>
          <a:prstGeom prst="rect">
            <a:avLst/>
          </a:prstGeom>
          <a:noFill/>
        </p:spPr>
        <p:txBody>
          <a:bodyPr wrap="square" rtlCol="0">
            <a:spAutoFit/>
          </a:bodyPr>
          <a:lstStyle/>
          <a:p>
            <a:r>
              <a:rPr lang="en-US" sz="1400" dirty="0" smtClean="0"/>
              <a:t>(b) Module.Function</a:t>
            </a:r>
            <a:endParaRPr lang="en-US" sz="1400" dirty="0"/>
          </a:p>
        </p:txBody>
      </p:sp>
      <p:sp>
        <p:nvSpPr>
          <p:cNvPr id="14" name="TextBox 13"/>
          <p:cNvSpPr txBox="1"/>
          <p:nvPr/>
        </p:nvSpPr>
        <p:spPr>
          <a:xfrm>
            <a:off x="10358011" y="2334301"/>
            <a:ext cx="1626262" cy="307777"/>
          </a:xfrm>
          <a:prstGeom prst="rect">
            <a:avLst/>
          </a:prstGeom>
          <a:noFill/>
        </p:spPr>
        <p:txBody>
          <a:bodyPr wrap="square" rtlCol="0">
            <a:spAutoFit/>
          </a:bodyPr>
          <a:lstStyle/>
          <a:p>
            <a:r>
              <a:rPr lang="en-US" sz="1400" dirty="0" smtClean="0"/>
              <a:t>(c) Argument(s)</a:t>
            </a:r>
            <a:endParaRPr lang="en-US" sz="1400" dirty="0"/>
          </a:p>
        </p:txBody>
      </p:sp>
      <p:sp>
        <p:nvSpPr>
          <p:cNvPr id="15" name="Left Arrow 14"/>
          <p:cNvSpPr/>
          <p:nvPr/>
        </p:nvSpPr>
        <p:spPr>
          <a:xfrm>
            <a:off x="8076010" y="2052469"/>
            <a:ext cx="2280614" cy="1538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Arrow 15"/>
          <p:cNvSpPr/>
          <p:nvPr/>
        </p:nvSpPr>
        <p:spPr>
          <a:xfrm>
            <a:off x="8076010" y="2242092"/>
            <a:ext cx="2280614" cy="153889"/>
          </a:xfrm>
          <a:prstGeom prst="leftArrow">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Left Arrow 16"/>
          <p:cNvSpPr/>
          <p:nvPr/>
        </p:nvSpPr>
        <p:spPr>
          <a:xfrm>
            <a:off x="8076010" y="2450514"/>
            <a:ext cx="2280614" cy="153889"/>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0309204" y="1669170"/>
            <a:ext cx="1626262" cy="307777"/>
          </a:xfrm>
          <a:prstGeom prst="rect">
            <a:avLst/>
          </a:prstGeom>
          <a:noFill/>
        </p:spPr>
        <p:txBody>
          <a:bodyPr wrap="square" rtlCol="0">
            <a:spAutoFit/>
          </a:bodyPr>
          <a:lstStyle/>
          <a:p>
            <a:r>
              <a:rPr lang="en-US" sz="1400" b="1" u="sng" dirty="0" smtClean="0"/>
              <a:t>3. DECLARATION:</a:t>
            </a:r>
            <a:endParaRPr lang="en-US" sz="1400" b="1" u="sng" dirty="0"/>
          </a:p>
        </p:txBody>
      </p:sp>
      <p:sp>
        <p:nvSpPr>
          <p:cNvPr id="23" name="TextBox 22"/>
          <p:cNvSpPr txBox="1"/>
          <p:nvPr/>
        </p:nvSpPr>
        <p:spPr>
          <a:xfrm>
            <a:off x="10386646" y="3450718"/>
            <a:ext cx="1626262" cy="307777"/>
          </a:xfrm>
          <a:prstGeom prst="rect">
            <a:avLst/>
          </a:prstGeom>
          <a:noFill/>
        </p:spPr>
        <p:txBody>
          <a:bodyPr wrap="square" rtlCol="0">
            <a:spAutoFit/>
          </a:bodyPr>
          <a:lstStyle/>
          <a:p>
            <a:r>
              <a:rPr lang="en-US" sz="1400" b="1" u="sng" dirty="0" smtClean="0"/>
              <a:t>4. REQUISITE:</a:t>
            </a:r>
            <a:endParaRPr lang="en-US" sz="1400" b="1" u="sng" dirty="0"/>
          </a:p>
        </p:txBody>
      </p:sp>
      <p:sp>
        <p:nvSpPr>
          <p:cNvPr id="24" name="TextBox 23"/>
          <p:cNvSpPr txBox="1"/>
          <p:nvPr/>
        </p:nvSpPr>
        <p:spPr>
          <a:xfrm>
            <a:off x="10386646" y="3704659"/>
            <a:ext cx="988540" cy="307777"/>
          </a:xfrm>
          <a:prstGeom prst="rect">
            <a:avLst/>
          </a:prstGeom>
          <a:noFill/>
        </p:spPr>
        <p:txBody>
          <a:bodyPr wrap="square" rtlCol="0">
            <a:spAutoFit/>
          </a:bodyPr>
          <a:lstStyle/>
          <a:p>
            <a:r>
              <a:rPr lang="en-US" sz="1400" dirty="0" smtClean="0"/>
              <a:t>(a) Require</a:t>
            </a:r>
            <a:endParaRPr lang="en-US" sz="1400" dirty="0"/>
          </a:p>
        </p:txBody>
      </p:sp>
      <p:sp>
        <p:nvSpPr>
          <p:cNvPr id="25" name="Left Arrow 24"/>
          <p:cNvSpPr/>
          <p:nvPr/>
        </p:nvSpPr>
        <p:spPr>
          <a:xfrm>
            <a:off x="8106032" y="3781604"/>
            <a:ext cx="2280614" cy="153889"/>
          </a:xfrm>
          <a:prstGeom prst="leftArrow">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209995" y="4668671"/>
            <a:ext cx="3420038" cy="8291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264039" y="4869483"/>
            <a:ext cx="3293262" cy="400110"/>
          </a:xfrm>
          <a:prstGeom prst="rect">
            <a:avLst/>
          </a:prstGeom>
          <a:noFill/>
        </p:spPr>
        <p:txBody>
          <a:bodyPr wrap="square" rtlCol="0">
            <a:spAutoFit/>
          </a:bodyPr>
          <a:lstStyle/>
          <a:p>
            <a:pPr algn="ctr"/>
            <a:r>
              <a:rPr lang="en-US" sz="2000" b="1" i="1" dirty="0" smtClean="0"/>
              <a:t>salt ‘*’ </a:t>
            </a:r>
            <a:r>
              <a:rPr lang="en-US" sz="2000" b="1" i="1" dirty="0" err="1" smtClean="0"/>
              <a:t>state.sls</a:t>
            </a:r>
            <a:r>
              <a:rPr lang="en-US" sz="2000" b="1" i="1" dirty="0" smtClean="0"/>
              <a:t> apache</a:t>
            </a:r>
            <a:endParaRPr lang="en-US" sz="2000" b="1" i="1" dirty="0"/>
          </a:p>
        </p:txBody>
      </p:sp>
    </p:spTree>
    <p:extLst>
      <p:ext uri="{BB962C8B-B14F-4D97-AF65-F5344CB8AC3E}">
        <p14:creationId xmlns:p14="http://schemas.microsoft.com/office/powerpoint/2010/main" val="21624739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8393723" cy="634877"/>
          </a:xfrm>
        </p:spPr>
        <p:txBody>
          <a:bodyPr>
            <a:normAutofit fontScale="90000"/>
          </a:bodyPr>
          <a:lstStyle/>
          <a:p>
            <a:r>
              <a:rPr lang="en-US" i="1" dirty="0" smtClean="0"/>
              <a:t>Background…</a:t>
            </a:r>
            <a:endParaRPr lang="en-US" i="1" dirty="0"/>
          </a:p>
        </p:txBody>
      </p:sp>
      <p:sp>
        <p:nvSpPr>
          <p:cNvPr id="3" name="Content Placeholder 2"/>
          <p:cNvSpPr>
            <a:spLocks noGrp="1"/>
          </p:cNvSpPr>
          <p:nvPr>
            <p:ph idx="4294967295"/>
          </p:nvPr>
        </p:nvSpPr>
        <p:spPr>
          <a:xfrm>
            <a:off x="1383323" y="1408601"/>
            <a:ext cx="10058400" cy="4867153"/>
          </a:xfrm>
        </p:spPr>
        <p:txBody>
          <a:bodyPr>
            <a:normAutofit lnSpcReduction="10000"/>
          </a:bodyPr>
          <a:lstStyle/>
          <a:p>
            <a:pPr marL="0" indent="0">
              <a:buNone/>
            </a:pPr>
            <a:r>
              <a:rPr lang="en-US" sz="2800" dirty="0" smtClean="0"/>
              <a:t>Mid 2000’s …. Virtualization:</a:t>
            </a:r>
          </a:p>
          <a:p>
            <a:pPr indent="-365760">
              <a:buFont typeface="Wingdings" panose="05000000000000000000" pitchFamily="2" charset="2"/>
              <a:buChar char="§"/>
            </a:pPr>
            <a:r>
              <a:rPr lang="en-US" sz="2800" i="1" u="sng" dirty="0" smtClean="0"/>
              <a:t>Waaaaaay</a:t>
            </a:r>
            <a:r>
              <a:rPr lang="en-US" sz="2800" dirty="0" smtClean="0"/>
              <a:t> More Servers!</a:t>
            </a:r>
          </a:p>
          <a:p>
            <a:pPr indent="-365760">
              <a:buFont typeface="Wingdings" panose="05000000000000000000" pitchFamily="2" charset="2"/>
              <a:buChar char="§"/>
            </a:pPr>
            <a:r>
              <a:rPr lang="en-US" sz="2800" dirty="0" smtClean="0"/>
              <a:t>Cloud Computing</a:t>
            </a:r>
          </a:p>
          <a:p>
            <a:pPr marL="0" indent="0">
              <a:buNone/>
            </a:pPr>
            <a:endParaRPr lang="en-US" sz="400" dirty="0" smtClean="0"/>
          </a:p>
          <a:p>
            <a:pPr marL="0" indent="0">
              <a:buNone/>
            </a:pPr>
            <a:r>
              <a:rPr lang="en-US" sz="2800" dirty="0" smtClean="0"/>
              <a:t>Also:</a:t>
            </a:r>
          </a:p>
          <a:p>
            <a:pPr indent="-365760">
              <a:buFont typeface="Wingdings" panose="05000000000000000000" pitchFamily="2" charset="2"/>
              <a:buChar char="§"/>
            </a:pPr>
            <a:r>
              <a:rPr lang="en-US" sz="2800" dirty="0" smtClean="0"/>
              <a:t>Distributed Architectures</a:t>
            </a:r>
            <a:endParaRPr lang="en-US" sz="500" dirty="0" smtClean="0"/>
          </a:p>
          <a:p>
            <a:pPr indent="-365760">
              <a:buFont typeface="Wingdings" panose="05000000000000000000" pitchFamily="2" charset="2"/>
              <a:buChar char="§"/>
            </a:pPr>
            <a:r>
              <a:rPr lang="en-US" sz="2800" dirty="0" smtClean="0"/>
              <a:t>Microservices</a:t>
            </a:r>
          </a:p>
          <a:p>
            <a:pPr indent="-365760">
              <a:buFont typeface="Wingdings" panose="05000000000000000000" pitchFamily="2" charset="2"/>
              <a:buChar char="§"/>
            </a:pPr>
            <a:r>
              <a:rPr lang="en-US" sz="2800" dirty="0" smtClean="0"/>
              <a:t>Big Data Infrastructure</a:t>
            </a:r>
          </a:p>
          <a:p>
            <a:pPr marL="0" indent="0">
              <a:buNone/>
            </a:pPr>
            <a:endParaRPr lang="en-US" sz="500" dirty="0" smtClean="0"/>
          </a:p>
          <a:p>
            <a:pPr marL="0" indent="0">
              <a:buNone/>
            </a:pPr>
            <a:r>
              <a:rPr lang="en-US" sz="2800" dirty="0"/>
              <a:t>	</a:t>
            </a:r>
            <a:endParaRPr lang="en-US" sz="4000" dirty="0"/>
          </a:p>
        </p:txBody>
      </p:sp>
      <p:cxnSp>
        <p:nvCxnSpPr>
          <p:cNvPr id="8" name="Straight Connector 7"/>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3453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To The Terminal!</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Dem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5758" y="1494472"/>
            <a:ext cx="4000500" cy="4000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saltstack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185773" y="5295851"/>
            <a:ext cx="3419337" cy="923330"/>
          </a:xfrm>
          <a:prstGeom prst="rect">
            <a:avLst/>
          </a:prstGeom>
          <a:noFill/>
        </p:spPr>
        <p:txBody>
          <a:bodyPr wrap="square" rtlCol="0">
            <a:spAutoFit/>
          </a:bodyPr>
          <a:lstStyle/>
          <a:p>
            <a:r>
              <a:rPr lang="en-US" dirty="0" smtClean="0"/>
              <a:t>Install Apache (State Module)</a:t>
            </a:r>
          </a:p>
          <a:p>
            <a:pPr marL="342900" indent="-342900">
              <a:buAutoNum type="arabicPeriod"/>
            </a:pPr>
            <a:r>
              <a:rPr lang="en-US" dirty="0" smtClean="0"/>
              <a:t>Ubuntu</a:t>
            </a:r>
          </a:p>
          <a:p>
            <a:pPr marL="342900" indent="-342900">
              <a:buAutoNum type="arabicPeriod"/>
            </a:pPr>
            <a:r>
              <a:rPr lang="en-US" dirty="0" smtClean="0"/>
              <a:t>CentOS </a:t>
            </a:r>
            <a:r>
              <a:rPr lang="en-US" i="1" dirty="0" smtClean="0"/>
              <a:t>…. Fail!</a:t>
            </a:r>
            <a:endParaRPr lang="en-US" i="1" dirty="0"/>
          </a:p>
        </p:txBody>
      </p:sp>
    </p:spTree>
    <p:extLst>
      <p:ext uri="{BB962C8B-B14F-4D97-AF65-F5344CB8AC3E}">
        <p14:creationId xmlns:p14="http://schemas.microsoft.com/office/powerpoint/2010/main" val="464560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Image result for apache web ser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376" y="5174335"/>
            <a:ext cx="1316307" cy="9049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States – Apache Problems</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debi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1050" y="1472939"/>
            <a:ext cx="2546350" cy="123107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redha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6590" y="1580918"/>
            <a:ext cx="3064782" cy="99731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p:cNvCxnSpPr/>
          <p:nvPr/>
        </p:nvCxnSpPr>
        <p:spPr>
          <a:xfrm>
            <a:off x="1588158" y="5295884"/>
            <a:ext cx="31733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518134" y="5307195"/>
            <a:ext cx="317331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323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Image result for apache web ser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376" y="5174335"/>
            <a:ext cx="1316307" cy="9049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States – Apache Problems</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debi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1050" y="1472939"/>
            <a:ext cx="2546350" cy="123107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redha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6590" y="1580918"/>
            <a:ext cx="3064782" cy="9973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ubuntu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2014" y="3253947"/>
            <a:ext cx="1560814" cy="3644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linux mint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3357" y="3170729"/>
            <a:ext cx="1830548" cy="5857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raspbian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0237" y="3918848"/>
            <a:ext cx="1050907" cy="887252"/>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p:cNvCxnSpPr/>
          <p:nvPr/>
        </p:nvCxnSpPr>
        <p:spPr>
          <a:xfrm>
            <a:off x="1588158" y="5295884"/>
            <a:ext cx="31733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518134" y="5307195"/>
            <a:ext cx="317331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6166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Image result for apache web ser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376" y="5174335"/>
            <a:ext cx="1316307" cy="9049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States – Apache Problems</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debi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1050" y="1472939"/>
            <a:ext cx="2546350" cy="123107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redha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6590" y="1580918"/>
            <a:ext cx="3064782" cy="9973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ubuntu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2014" y="3253947"/>
            <a:ext cx="1560814" cy="3644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linux mint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3357" y="3170729"/>
            <a:ext cx="1830548" cy="5857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raspbian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0237" y="3918848"/>
            <a:ext cx="1050907" cy="887252"/>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p:cNvCxnSpPr/>
          <p:nvPr/>
        </p:nvCxnSpPr>
        <p:spPr>
          <a:xfrm>
            <a:off x="1588158" y="5295884"/>
            <a:ext cx="31733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518134" y="5307195"/>
            <a:ext cx="3173312"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Content Placeholder 2"/>
          <p:cNvSpPr txBox="1">
            <a:spLocks/>
          </p:cNvSpPr>
          <p:nvPr/>
        </p:nvSpPr>
        <p:spPr>
          <a:xfrm>
            <a:off x="1214763" y="5433991"/>
            <a:ext cx="3929449" cy="57601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3" indent="0">
              <a:spcBef>
                <a:spcPts val="1200"/>
              </a:spcBef>
              <a:spcAft>
                <a:spcPts val="200"/>
              </a:spcAft>
              <a:buSzPct val="100000"/>
              <a:buFont typeface="Calibri" pitchFamily="34" charset="0"/>
              <a:buNone/>
            </a:pPr>
            <a:r>
              <a:rPr lang="en-US" sz="2800" i="1" smtClean="0"/>
              <a:t>Package Name: </a:t>
            </a:r>
            <a:r>
              <a:rPr lang="en-US" sz="2800" b="1" i="1" smtClean="0"/>
              <a:t>“apache2”</a:t>
            </a:r>
            <a:endParaRPr lang="en-US" b="1" i="1" dirty="0"/>
          </a:p>
        </p:txBody>
      </p:sp>
      <p:sp>
        <p:nvSpPr>
          <p:cNvPr id="14" name="Oval 13"/>
          <p:cNvSpPr/>
          <p:nvPr/>
        </p:nvSpPr>
        <p:spPr>
          <a:xfrm>
            <a:off x="2913832" y="5193794"/>
            <a:ext cx="2666776" cy="8291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774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Image result for apache web ser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376" y="5174335"/>
            <a:ext cx="1316307" cy="9049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States – Apache Problems</a:t>
            </a:r>
            <a:endParaRPr lang="en-US" i="1" dirty="0"/>
          </a:p>
        </p:txBody>
      </p:sp>
      <p:sp>
        <p:nvSpPr>
          <p:cNvPr id="3" name="Content Placeholder 2"/>
          <p:cNvSpPr>
            <a:spLocks noGrp="1"/>
          </p:cNvSpPr>
          <p:nvPr>
            <p:ph idx="4294967295"/>
          </p:nvPr>
        </p:nvSpPr>
        <p:spPr>
          <a:xfrm>
            <a:off x="1214763" y="5433991"/>
            <a:ext cx="3929449" cy="576015"/>
          </a:xfrm>
        </p:spPr>
        <p:txBody>
          <a:bodyPr>
            <a:normAutofit/>
          </a:bodyPr>
          <a:lstStyle/>
          <a:p>
            <a:pPr marL="0" lvl="3" indent="0">
              <a:spcBef>
                <a:spcPts val="1200"/>
              </a:spcBef>
              <a:spcAft>
                <a:spcPts val="200"/>
              </a:spcAft>
              <a:buSzPct val="100000"/>
              <a:buNone/>
            </a:pPr>
            <a:r>
              <a:rPr lang="en-US" sz="2800" i="1" dirty="0" smtClean="0"/>
              <a:t>Package Name: </a:t>
            </a:r>
            <a:r>
              <a:rPr lang="en-US" sz="2800" b="1" i="1" dirty="0" smtClean="0"/>
              <a:t>“apache2”</a:t>
            </a:r>
            <a:endParaRPr lang="en-US" b="1"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debi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1050" y="1472939"/>
            <a:ext cx="2546350" cy="123107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redha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6590" y="1580918"/>
            <a:ext cx="3064782" cy="9973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ubuntu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2014" y="3253947"/>
            <a:ext cx="1560814" cy="3644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linux mint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3357" y="3170729"/>
            <a:ext cx="1830548" cy="5857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centos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11546" y="3088438"/>
            <a:ext cx="1924962" cy="6496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raspbia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0237" y="3918848"/>
            <a:ext cx="1050907" cy="88725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oracle linux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3260" y="3061309"/>
            <a:ext cx="2080818" cy="1002467"/>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p:cNvCxnSpPr/>
          <p:nvPr/>
        </p:nvCxnSpPr>
        <p:spPr>
          <a:xfrm>
            <a:off x="1588158" y="5295884"/>
            <a:ext cx="31733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518134" y="5307195"/>
            <a:ext cx="3173312"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913832" y="5193794"/>
            <a:ext cx="2666776" cy="8291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20914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Image result for apache web ser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376" y="5174335"/>
            <a:ext cx="1316307" cy="9049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States – Apache Problems</a:t>
            </a:r>
            <a:endParaRPr lang="en-US" i="1" dirty="0"/>
          </a:p>
        </p:txBody>
      </p:sp>
      <p:sp>
        <p:nvSpPr>
          <p:cNvPr id="3" name="Content Placeholder 2"/>
          <p:cNvSpPr>
            <a:spLocks noGrp="1"/>
          </p:cNvSpPr>
          <p:nvPr>
            <p:ph idx="4294967295"/>
          </p:nvPr>
        </p:nvSpPr>
        <p:spPr>
          <a:xfrm>
            <a:off x="1214763" y="5433991"/>
            <a:ext cx="3929449" cy="576015"/>
          </a:xfrm>
        </p:spPr>
        <p:txBody>
          <a:bodyPr>
            <a:normAutofit/>
          </a:bodyPr>
          <a:lstStyle/>
          <a:p>
            <a:pPr marL="0" lvl="3" indent="0">
              <a:spcBef>
                <a:spcPts val="1200"/>
              </a:spcBef>
              <a:spcAft>
                <a:spcPts val="200"/>
              </a:spcAft>
              <a:buSzPct val="100000"/>
              <a:buNone/>
            </a:pPr>
            <a:r>
              <a:rPr lang="en-US" sz="2800" i="1" dirty="0" smtClean="0"/>
              <a:t>Package Name: </a:t>
            </a:r>
            <a:r>
              <a:rPr lang="en-US" sz="2800" b="1" i="1" dirty="0" smtClean="0"/>
              <a:t>“apache2”</a:t>
            </a:r>
            <a:endParaRPr lang="en-US" b="1"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debi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1050" y="1472939"/>
            <a:ext cx="2546350" cy="123107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redha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6590" y="1580918"/>
            <a:ext cx="3064782" cy="9973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ubuntu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2014" y="3253947"/>
            <a:ext cx="1560814" cy="3644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linux mint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3357" y="3170729"/>
            <a:ext cx="1830548" cy="5857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centos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11546" y="3088438"/>
            <a:ext cx="1924962" cy="6496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raspbia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0237" y="3918848"/>
            <a:ext cx="1050907" cy="88725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oracle linux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3260" y="3061309"/>
            <a:ext cx="2080818" cy="1002467"/>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p:cNvSpPr txBox="1">
            <a:spLocks/>
          </p:cNvSpPr>
          <p:nvPr/>
        </p:nvSpPr>
        <p:spPr>
          <a:xfrm>
            <a:off x="7364660" y="5433990"/>
            <a:ext cx="3929449" cy="57601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3" indent="0">
              <a:spcBef>
                <a:spcPts val="1200"/>
              </a:spcBef>
              <a:spcAft>
                <a:spcPts val="200"/>
              </a:spcAft>
              <a:buSzPct val="100000"/>
              <a:buFont typeface="Calibri" pitchFamily="34" charset="0"/>
              <a:buNone/>
            </a:pPr>
            <a:r>
              <a:rPr lang="en-US" sz="2800" i="1" dirty="0" smtClean="0"/>
              <a:t>Package Name: </a:t>
            </a:r>
            <a:r>
              <a:rPr lang="en-US" sz="2800" b="1" i="1" dirty="0" smtClean="0"/>
              <a:t>“httpd”</a:t>
            </a:r>
            <a:endParaRPr lang="en-US" b="1" i="1" dirty="0"/>
          </a:p>
        </p:txBody>
      </p:sp>
      <p:cxnSp>
        <p:nvCxnSpPr>
          <p:cNvPr id="17" name="Straight Connector 16"/>
          <p:cNvCxnSpPr/>
          <p:nvPr/>
        </p:nvCxnSpPr>
        <p:spPr>
          <a:xfrm>
            <a:off x="1588158" y="5295884"/>
            <a:ext cx="31733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518134" y="5307195"/>
            <a:ext cx="3173312"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913832" y="5193794"/>
            <a:ext cx="2666776" cy="8291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8948981" y="5193794"/>
            <a:ext cx="2666776" cy="829172"/>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8682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States – Our Original .SLS File</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stretch>
            <a:fillRect/>
          </a:stretch>
        </p:blipFill>
        <p:spPr>
          <a:xfrm>
            <a:off x="3707027" y="2271352"/>
            <a:ext cx="4202707" cy="2247900"/>
          </a:xfrm>
          <a:prstGeom prst="rect">
            <a:avLst/>
          </a:prstGeom>
        </p:spPr>
      </p:pic>
      <p:sp>
        <p:nvSpPr>
          <p:cNvPr id="10" name="TextBox 9"/>
          <p:cNvSpPr txBox="1"/>
          <p:nvPr/>
        </p:nvSpPr>
        <p:spPr>
          <a:xfrm>
            <a:off x="8279421" y="2209162"/>
            <a:ext cx="988540" cy="307777"/>
          </a:xfrm>
          <a:prstGeom prst="rect">
            <a:avLst/>
          </a:prstGeom>
          <a:noFill/>
        </p:spPr>
        <p:txBody>
          <a:bodyPr wrap="square" rtlCol="0">
            <a:spAutoFit/>
          </a:bodyPr>
          <a:lstStyle/>
          <a:p>
            <a:r>
              <a:rPr lang="en-US" sz="1400" dirty="0" smtClean="0"/>
              <a:t>(a) ID</a:t>
            </a:r>
            <a:endParaRPr lang="en-US" sz="1400" dirty="0"/>
          </a:p>
        </p:txBody>
      </p:sp>
      <p:sp>
        <p:nvSpPr>
          <p:cNvPr id="11" name="TextBox 10"/>
          <p:cNvSpPr txBox="1"/>
          <p:nvPr/>
        </p:nvSpPr>
        <p:spPr>
          <a:xfrm>
            <a:off x="8279421" y="2394475"/>
            <a:ext cx="1914586" cy="307777"/>
          </a:xfrm>
          <a:prstGeom prst="rect">
            <a:avLst/>
          </a:prstGeom>
          <a:noFill/>
        </p:spPr>
        <p:txBody>
          <a:bodyPr wrap="square" rtlCol="0">
            <a:spAutoFit/>
          </a:bodyPr>
          <a:lstStyle/>
          <a:p>
            <a:r>
              <a:rPr lang="en-US" sz="1400" dirty="0" smtClean="0"/>
              <a:t>(b) Module.Function</a:t>
            </a:r>
            <a:endParaRPr lang="en-US" sz="1400" dirty="0"/>
          </a:p>
        </p:txBody>
      </p:sp>
      <p:sp>
        <p:nvSpPr>
          <p:cNvPr id="12" name="TextBox 11"/>
          <p:cNvSpPr txBox="1"/>
          <p:nvPr/>
        </p:nvSpPr>
        <p:spPr>
          <a:xfrm>
            <a:off x="8282076" y="2581436"/>
            <a:ext cx="1626262" cy="307777"/>
          </a:xfrm>
          <a:prstGeom prst="rect">
            <a:avLst/>
          </a:prstGeom>
          <a:noFill/>
        </p:spPr>
        <p:txBody>
          <a:bodyPr wrap="square" rtlCol="0">
            <a:spAutoFit/>
          </a:bodyPr>
          <a:lstStyle/>
          <a:p>
            <a:r>
              <a:rPr lang="en-US" sz="1400" dirty="0" smtClean="0"/>
              <a:t>(c) Argument(s)</a:t>
            </a:r>
            <a:endParaRPr lang="en-US" sz="1400" dirty="0"/>
          </a:p>
        </p:txBody>
      </p:sp>
      <p:sp>
        <p:nvSpPr>
          <p:cNvPr id="15" name="Left Arrow 14"/>
          <p:cNvSpPr/>
          <p:nvPr/>
        </p:nvSpPr>
        <p:spPr>
          <a:xfrm>
            <a:off x="6000075" y="2697649"/>
            <a:ext cx="2280614" cy="153889"/>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233269" y="1916305"/>
            <a:ext cx="1626262" cy="307777"/>
          </a:xfrm>
          <a:prstGeom prst="rect">
            <a:avLst/>
          </a:prstGeom>
          <a:noFill/>
        </p:spPr>
        <p:txBody>
          <a:bodyPr wrap="square" rtlCol="0">
            <a:spAutoFit/>
          </a:bodyPr>
          <a:lstStyle/>
          <a:p>
            <a:r>
              <a:rPr lang="en-US" sz="1400" b="1" u="sng" dirty="0" smtClean="0"/>
              <a:t>3. DECLARATION:</a:t>
            </a:r>
            <a:endParaRPr lang="en-US" sz="1400" b="1" u="sng" dirty="0"/>
          </a:p>
        </p:txBody>
      </p:sp>
      <p:sp>
        <p:nvSpPr>
          <p:cNvPr id="22" name="TextBox 21"/>
          <p:cNvSpPr txBox="1"/>
          <p:nvPr/>
        </p:nvSpPr>
        <p:spPr>
          <a:xfrm>
            <a:off x="4901810" y="1912966"/>
            <a:ext cx="2256574" cy="307777"/>
          </a:xfrm>
          <a:prstGeom prst="rect">
            <a:avLst/>
          </a:prstGeom>
          <a:noFill/>
        </p:spPr>
        <p:txBody>
          <a:bodyPr wrap="square" rtlCol="0">
            <a:spAutoFit/>
          </a:bodyPr>
          <a:lstStyle/>
          <a:p>
            <a:r>
              <a:rPr lang="en-US" sz="1400" b="1" u="sng" dirty="0"/>
              <a:t>1</a:t>
            </a:r>
            <a:r>
              <a:rPr lang="en-US" sz="1400" b="1" u="sng" dirty="0" smtClean="0"/>
              <a:t>. /srv/salt/apache/init.sls</a:t>
            </a:r>
            <a:endParaRPr lang="en-US" sz="1400" b="1" u="sng" dirty="0"/>
          </a:p>
        </p:txBody>
      </p:sp>
    </p:spTree>
    <p:extLst>
      <p:ext uri="{BB962C8B-B14F-4D97-AF65-F5344CB8AC3E}">
        <p14:creationId xmlns:p14="http://schemas.microsoft.com/office/powerpoint/2010/main" val="2851318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States – New .SLS File (w/ Jinja2)</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2612168" y="1520887"/>
            <a:ext cx="6336813" cy="4269246"/>
          </a:xfrm>
          <a:prstGeom prst="rect">
            <a:avLst/>
          </a:prstGeom>
        </p:spPr>
      </p:pic>
      <p:sp>
        <p:nvSpPr>
          <p:cNvPr id="8" name="Right Arrow 7"/>
          <p:cNvSpPr/>
          <p:nvPr/>
        </p:nvSpPr>
        <p:spPr>
          <a:xfrm rot="12684418">
            <a:off x="8671359" y="2259773"/>
            <a:ext cx="804984"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2537543">
            <a:off x="8568809" y="2887368"/>
            <a:ext cx="804984"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8725117">
            <a:off x="8597411" y="3619369"/>
            <a:ext cx="804984"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8725117">
            <a:off x="8806353" y="4082059"/>
            <a:ext cx="804984"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2216866" y="4542234"/>
            <a:ext cx="790604" cy="186382"/>
          </a:xfrm>
          <a:prstGeom prst="rightArrow">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2216866" y="2751988"/>
            <a:ext cx="790604" cy="186382"/>
          </a:xfrm>
          <a:prstGeom prst="rightArrow">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2216866" y="2296837"/>
            <a:ext cx="790604" cy="186382"/>
          </a:xfrm>
          <a:prstGeom prst="rightArrow">
            <a:avLst/>
          </a:prstGeom>
          <a:solidFill>
            <a:srgbClr val="FFFF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2216866" y="4087126"/>
            <a:ext cx="790604" cy="186382"/>
          </a:xfrm>
          <a:prstGeom prst="rightArrow">
            <a:avLst/>
          </a:prstGeom>
          <a:solidFill>
            <a:srgbClr val="FFFF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575801" y="2625180"/>
            <a:ext cx="2249242" cy="1384995"/>
          </a:xfrm>
          <a:prstGeom prst="rect">
            <a:avLst/>
          </a:prstGeom>
          <a:noFill/>
        </p:spPr>
        <p:txBody>
          <a:bodyPr wrap="square" rtlCol="0">
            <a:spAutoFit/>
          </a:bodyPr>
          <a:lstStyle/>
          <a:p>
            <a:r>
              <a:rPr lang="en-US" b="1" i="1" u="sng" dirty="0" smtClean="0"/>
              <a:t>Jinja2</a:t>
            </a:r>
          </a:p>
          <a:p>
            <a:pPr marL="285750" indent="-285750">
              <a:buFont typeface="Arial" panose="020B0604020202020204" pitchFamily="34" charset="0"/>
              <a:buChar char="•"/>
            </a:pPr>
            <a:r>
              <a:rPr lang="en-US" sz="1600" i="1" dirty="0" smtClean="0"/>
              <a:t>Templating Language</a:t>
            </a:r>
          </a:p>
          <a:p>
            <a:pPr marL="285750" indent="-285750">
              <a:buFont typeface="Arial" panose="020B0604020202020204" pitchFamily="34" charset="0"/>
              <a:buChar char="•"/>
            </a:pPr>
            <a:r>
              <a:rPr lang="en-US" sz="1600" i="1" dirty="0" smtClean="0"/>
              <a:t>Add Complex </a:t>
            </a:r>
            <a:r>
              <a:rPr lang="en-US" sz="1600" i="1" dirty="0" smtClean="0"/>
              <a:t>Logic</a:t>
            </a:r>
          </a:p>
          <a:p>
            <a:pPr marL="742950" lvl="1" indent="-285750">
              <a:buFont typeface="Arial" panose="020B0604020202020204" pitchFamily="34" charset="0"/>
              <a:buChar char="•"/>
            </a:pPr>
            <a:r>
              <a:rPr lang="en-US" sz="1600" i="1" dirty="0" smtClean="0"/>
              <a:t>IF… WHILE, etc.</a:t>
            </a:r>
            <a:endParaRPr lang="en-US" sz="1600" i="1" dirty="0" smtClean="0"/>
          </a:p>
          <a:p>
            <a:pPr marL="285750" indent="-285750">
              <a:buFont typeface="Arial" panose="020B0604020202020204" pitchFamily="34" charset="0"/>
              <a:buChar char="•"/>
            </a:pPr>
            <a:r>
              <a:rPr lang="en-US" i="1" dirty="0" smtClean="0"/>
              <a:t>{% … %}</a:t>
            </a:r>
            <a:endParaRPr lang="en-US" i="1" dirty="0"/>
          </a:p>
        </p:txBody>
      </p:sp>
    </p:spTree>
    <p:extLst>
      <p:ext uri="{BB962C8B-B14F-4D97-AF65-F5344CB8AC3E}">
        <p14:creationId xmlns:p14="http://schemas.microsoft.com/office/powerpoint/2010/main" val="7413033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a:t>States – New .SLS File (w/ Jinja2)</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786788" y="2138725"/>
            <a:ext cx="5189024" cy="3495956"/>
          </a:xfrm>
          <a:prstGeom prst="rect">
            <a:avLst/>
          </a:prstGeom>
        </p:spPr>
      </p:pic>
      <p:sp>
        <p:nvSpPr>
          <p:cNvPr id="8" name="Right Arrow 7"/>
          <p:cNvSpPr/>
          <p:nvPr/>
        </p:nvSpPr>
        <p:spPr>
          <a:xfrm rot="10800000">
            <a:off x="11018060" y="2519550"/>
            <a:ext cx="604159" cy="249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0800000">
            <a:off x="11044995" y="2885810"/>
            <a:ext cx="604159" cy="249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0800000">
            <a:off x="11013894" y="3992896"/>
            <a:ext cx="604159" cy="249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0800000">
            <a:off x="11013893" y="4386625"/>
            <a:ext cx="604159" cy="249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842605" y="2138725"/>
            <a:ext cx="4202707" cy="2247900"/>
          </a:xfrm>
          <a:prstGeom prst="rect">
            <a:avLst/>
          </a:prstGeom>
        </p:spPr>
      </p:pic>
      <p:cxnSp>
        <p:nvCxnSpPr>
          <p:cNvPr id="6" name="Straight Arrow Connector 5"/>
          <p:cNvCxnSpPr/>
          <p:nvPr/>
        </p:nvCxnSpPr>
        <p:spPr>
          <a:xfrm>
            <a:off x="3113902" y="2644346"/>
            <a:ext cx="3015049" cy="1505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113902" y="2644346"/>
            <a:ext cx="3015049" cy="5519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113902" y="3613404"/>
            <a:ext cx="3015049" cy="662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113902" y="3613404"/>
            <a:ext cx="3015049" cy="10409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815671" y="1504318"/>
            <a:ext cx="2256574" cy="523220"/>
          </a:xfrm>
          <a:prstGeom prst="rect">
            <a:avLst/>
          </a:prstGeom>
          <a:noFill/>
        </p:spPr>
        <p:txBody>
          <a:bodyPr wrap="square" rtlCol="0">
            <a:spAutoFit/>
          </a:bodyPr>
          <a:lstStyle/>
          <a:p>
            <a:r>
              <a:rPr lang="en-US" sz="1400" b="1" i="1" dirty="0" smtClean="0"/>
              <a:t>ORIGINAL:</a:t>
            </a:r>
            <a:r>
              <a:rPr lang="en-US" sz="1400" b="1" u="sng" dirty="0" smtClean="0"/>
              <a:t> </a:t>
            </a:r>
          </a:p>
          <a:p>
            <a:r>
              <a:rPr lang="en-US" sz="1400" b="1" u="sng" dirty="0" smtClean="0"/>
              <a:t>/</a:t>
            </a:r>
            <a:r>
              <a:rPr lang="en-US" sz="1400" b="1" u="sng" dirty="0" smtClean="0"/>
              <a:t>srv/salt/apache/init.sls</a:t>
            </a:r>
            <a:endParaRPr lang="en-US" sz="1400" b="1" u="sng" dirty="0"/>
          </a:p>
        </p:txBody>
      </p:sp>
      <p:sp>
        <p:nvSpPr>
          <p:cNvPr id="26" name="TextBox 25"/>
          <p:cNvSpPr txBox="1"/>
          <p:nvPr/>
        </p:nvSpPr>
        <p:spPr>
          <a:xfrm>
            <a:off x="7380331" y="1504318"/>
            <a:ext cx="2256574" cy="523220"/>
          </a:xfrm>
          <a:prstGeom prst="rect">
            <a:avLst/>
          </a:prstGeom>
          <a:noFill/>
        </p:spPr>
        <p:txBody>
          <a:bodyPr wrap="square" rtlCol="0">
            <a:spAutoFit/>
          </a:bodyPr>
          <a:lstStyle/>
          <a:p>
            <a:r>
              <a:rPr lang="en-US" sz="1400" b="1" i="1" dirty="0"/>
              <a:t>w</a:t>
            </a:r>
            <a:r>
              <a:rPr lang="en-US" sz="1400" b="1" i="1" dirty="0" smtClean="0"/>
              <a:t>ith JINJA LOGIC:</a:t>
            </a:r>
            <a:r>
              <a:rPr lang="en-US" sz="1400" b="1" i="1" u="sng" dirty="0" smtClean="0"/>
              <a:t> </a:t>
            </a:r>
          </a:p>
          <a:p>
            <a:r>
              <a:rPr lang="en-US" sz="1400" b="1" u="sng" dirty="0" smtClean="0"/>
              <a:t>/</a:t>
            </a:r>
            <a:r>
              <a:rPr lang="en-US" sz="1400" b="1" u="sng" dirty="0" smtClean="0"/>
              <a:t>srv/salt/apache/init.sls</a:t>
            </a:r>
            <a:endParaRPr lang="en-US" sz="1400" b="1" u="sng" dirty="0"/>
          </a:p>
        </p:txBody>
      </p:sp>
    </p:spTree>
    <p:extLst>
      <p:ext uri="{BB962C8B-B14F-4D97-AF65-F5344CB8AC3E}">
        <p14:creationId xmlns:p14="http://schemas.microsoft.com/office/powerpoint/2010/main" val="34370082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To The Terminal!</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Dem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5758" y="1494472"/>
            <a:ext cx="4000500" cy="4000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saltstack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185773" y="5295851"/>
            <a:ext cx="3419337" cy="923330"/>
          </a:xfrm>
          <a:prstGeom prst="rect">
            <a:avLst/>
          </a:prstGeom>
          <a:noFill/>
        </p:spPr>
        <p:txBody>
          <a:bodyPr wrap="square" rtlCol="0">
            <a:spAutoFit/>
          </a:bodyPr>
          <a:lstStyle/>
          <a:p>
            <a:r>
              <a:rPr lang="en-US" dirty="0" smtClean="0"/>
              <a:t>Install Apache (State Module)</a:t>
            </a:r>
          </a:p>
          <a:p>
            <a:pPr marL="342900" indent="-342900">
              <a:buAutoNum type="arabicPeriod"/>
            </a:pPr>
            <a:r>
              <a:rPr lang="en-US" dirty="0" smtClean="0"/>
              <a:t>Ubuntu</a:t>
            </a:r>
          </a:p>
          <a:p>
            <a:pPr marL="342900" indent="-342900">
              <a:buAutoNum type="arabicPeriod"/>
            </a:pPr>
            <a:r>
              <a:rPr lang="en-US" dirty="0" smtClean="0"/>
              <a:t>CentOS </a:t>
            </a:r>
            <a:r>
              <a:rPr lang="en-US" i="1" dirty="0" smtClean="0"/>
              <a:t>…. Success!</a:t>
            </a:r>
            <a:endParaRPr lang="en-US" i="1" dirty="0"/>
          </a:p>
        </p:txBody>
      </p:sp>
    </p:spTree>
    <p:extLst>
      <p:ext uri="{BB962C8B-B14F-4D97-AF65-F5344CB8AC3E}">
        <p14:creationId xmlns:p14="http://schemas.microsoft.com/office/powerpoint/2010/main" val="39143591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8393723" cy="634877"/>
          </a:xfrm>
        </p:spPr>
        <p:txBody>
          <a:bodyPr>
            <a:normAutofit fontScale="90000"/>
          </a:bodyPr>
          <a:lstStyle/>
          <a:p>
            <a:r>
              <a:rPr lang="en-US" i="1" dirty="0" smtClean="0"/>
              <a:t>Background…</a:t>
            </a:r>
            <a:endParaRPr lang="en-US" i="1" dirty="0"/>
          </a:p>
        </p:txBody>
      </p:sp>
      <p:sp>
        <p:nvSpPr>
          <p:cNvPr id="3" name="Content Placeholder 2"/>
          <p:cNvSpPr>
            <a:spLocks noGrp="1"/>
          </p:cNvSpPr>
          <p:nvPr>
            <p:ph idx="4294967295"/>
          </p:nvPr>
        </p:nvSpPr>
        <p:spPr>
          <a:xfrm>
            <a:off x="1383323" y="1408601"/>
            <a:ext cx="10058400" cy="4867153"/>
          </a:xfrm>
        </p:spPr>
        <p:txBody>
          <a:bodyPr>
            <a:normAutofit lnSpcReduction="10000"/>
          </a:bodyPr>
          <a:lstStyle/>
          <a:p>
            <a:pPr marL="0" indent="0">
              <a:buNone/>
            </a:pPr>
            <a:r>
              <a:rPr lang="en-US" sz="2800" dirty="0" smtClean="0"/>
              <a:t>Mid 2000’s …. Virtualization:</a:t>
            </a:r>
          </a:p>
          <a:p>
            <a:pPr indent="-365760">
              <a:buFont typeface="Wingdings" panose="05000000000000000000" pitchFamily="2" charset="2"/>
              <a:buChar char="§"/>
            </a:pPr>
            <a:r>
              <a:rPr lang="en-US" sz="2800" i="1" u="sng" dirty="0" smtClean="0"/>
              <a:t>Waaaaaay</a:t>
            </a:r>
            <a:r>
              <a:rPr lang="en-US" sz="2800" dirty="0" smtClean="0"/>
              <a:t> More Servers!</a:t>
            </a:r>
          </a:p>
          <a:p>
            <a:pPr indent="-365760">
              <a:buFont typeface="Wingdings" panose="05000000000000000000" pitchFamily="2" charset="2"/>
              <a:buChar char="§"/>
            </a:pPr>
            <a:r>
              <a:rPr lang="en-US" sz="2800" dirty="0" smtClean="0"/>
              <a:t>Cloud Computing</a:t>
            </a:r>
          </a:p>
          <a:p>
            <a:pPr marL="0" indent="0">
              <a:buNone/>
            </a:pPr>
            <a:endParaRPr lang="en-US" sz="400" dirty="0" smtClean="0"/>
          </a:p>
          <a:p>
            <a:pPr marL="0" indent="0">
              <a:buNone/>
            </a:pPr>
            <a:r>
              <a:rPr lang="en-US" sz="2800" dirty="0" smtClean="0"/>
              <a:t>Also:</a:t>
            </a:r>
          </a:p>
          <a:p>
            <a:pPr indent="-365760">
              <a:buFont typeface="Wingdings" panose="05000000000000000000" pitchFamily="2" charset="2"/>
              <a:buChar char="§"/>
            </a:pPr>
            <a:r>
              <a:rPr lang="en-US" sz="2800" dirty="0" smtClean="0"/>
              <a:t>Distributed Architectures</a:t>
            </a:r>
            <a:endParaRPr lang="en-US" sz="500" dirty="0" smtClean="0"/>
          </a:p>
          <a:p>
            <a:pPr indent="-365760">
              <a:buFont typeface="Wingdings" panose="05000000000000000000" pitchFamily="2" charset="2"/>
              <a:buChar char="§"/>
            </a:pPr>
            <a:r>
              <a:rPr lang="en-US" sz="2800" dirty="0" smtClean="0"/>
              <a:t>Microservices</a:t>
            </a:r>
          </a:p>
          <a:p>
            <a:pPr indent="-365760">
              <a:buFont typeface="Wingdings" panose="05000000000000000000" pitchFamily="2" charset="2"/>
              <a:buChar char="§"/>
            </a:pPr>
            <a:r>
              <a:rPr lang="en-US" sz="2800" dirty="0" smtClean="0"/>
              <a:t>Big Data Infrastructure</a:t>
            </a:r>
          </a:p>
          <a:p>
            <a:pPr marL="0" indent="0">
              <a:buNone/>
            </a:pPr>
            <a:endParaRPr lang="en-US" sz="500" dirty="0" smtClean="0"/>
          </a:p>
          <a:p>
            <a:pPr marL="0" indent="0">
              <a:buNone/>
            </a:pPr>
            <a:r>
              <a:rPr lang="en-US" sz="2800" dirty="0"/>
              <a:t>	</a:t>
            </a:r>
            <a:endParaRPr lang="en-US" sz="4000" dirty="0"/>
          </a:p>
        </p:txBody>
      </p:sp>
      <p:cxnSp>
        <p:nvCxnSpPr>
          <p:cNvPr id="8" name="Straight Connector 7"/>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sp>
        <p:nvSpPr>
          <p:cNvPr id="5" name="Horizontal Scroll 4"/>
          <p:cNvSpPr/>
          <p:nvPr/>
        </p:nvSpPr>
        <p:spPr>
          <a:xfrm>
            <a:off x="8096738" y="1232852"/>
            <a:ext cx="2469660" cy="811420"/>
          </a:xfrm>
          <a:prstGeom prst="horizontalScroll">
            <a:avLst/>
          </a:prstGeom>
          <a:solidFill>
            <a:srgbClr val="F3FCFF"/>
          </a:solid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rgbClr val="002060"/>
                </a:solidFill>
                <a:latin typeface="Baskerville Old Face" panose="02020602080505020303" pitchFamily="18" charset="0"/>
              </a:rPr>
              <a:t>The Old Guard…</a:t>
            </a:r>
            <a:endParaRPr lang="en-US" sz="2000" i="1" dirty="0">
              <a:solidFill>
                <a:srgbClr val="002060"/>
              </a:solidFill>
              <a:latin typeface="Baskerville Old Face" panose="02020602080505020303" pitchFamily="18" charset="0"/>
            </a:endParaRPr>
          </a:p>
        </p:txBody>
      </p:sp>
      <p:pic>
        <p:nvPicPr>
          <p:cNvPr id="2050"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uppe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3264" y="2592260"/>
            <a:ext cx="2403702" cy="87984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uppet logo transpar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738" y="2622041"/>
            <a:ext cx="852243" cy="8374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fengine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7292" y="2155092"/>
            <a:ext cx="1242891" cy="338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6876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Salt Top.sls File (Master)</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6306" y="2965875"/>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p:cNvSpPr txBox="1">
            <a:spLocks/>
          </p:cNvSpPr>
          <p:nvPr/>
        </p:nvSpPr>
        <p:spPr>
          <a:xfrm>
            <a:off x="5382669" y="3264381"/>
            <a:ext cx="737288" cy="353644"/>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b="1" i="1" dirty="0" smtClean="0"/>
              <a:t>salt</a:t>
            </a:r>
          </a:p>
          <a:p>
            <a:pPr marL="0" indent="0">
              <a:buFont typeface="Calibri" panose="020F0502020204030204" pitchFamily="34" charset="0"/>
              <a:buNone/>
            </a:pPr>
            <a:endParaRPr lang="en-US" sz="1400" dirty="0" smtClean="0"/>
          </a:p>
        </p:txBody>
      </p:sp>
      <p:pic>
        <p:nvPicPr>
          <p:cNvPr id="16"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8190" y="4052464"/>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p:cNvSpPr txBox="1">
            <a:spLocks/>
          </p:cNvSpPr>
          <p:nvPr/>
        </p:nvSpPr>
        <p:spPr>
          <a:xfrm>
            <a:off x="4294553" y="4353971"/>
            <a:ext cx="627831" cy="313262"/>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b="1" i="1" dirty="0" smtClean="0"/>
              <a:t>top.sls</a:t>
            </a:r>
          </a:p>
          <a:p>
            <a:pPr marL="0" indent="0">
              <a:buFont typeface="Calibri" panose="020F0502020204030204" pitchFamily="34" charset="0"/>
              <a:buNone/>
            </a:pPr>
            <a:endParaRPr lang="en-US" sz="1400" dirty="0" smtClean="0"/>
          </a:p>
        </p:txBody>
      </p:sp>
      <p:pic>
        <p:nvPicPr>
          <p:cNvPr id="20"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4031" y="4052464"/>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p:cNvSpPr txBox="1">
            <a:spLocks/>
          </p:cNvSpPr>
          <p:nvPr/>
        </p:nvSpPr>
        <p:spPr>
          <a:xfrm>
            <a:off x="5501256" y="4311264"/>
            <a:ext cx="655770" cy="448561"/>
          </a:xfrm>
          <a:prstGeom prst="rect">
            <a:avLst/>
          </a:prstGeom>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5600" b="1" i="1" dirty="0"/>
              <a:t>n</a:t>
            </a:r>
            <a:r>
              <a:rPr lang="en-US" sz="5600" b="1" i="1" dirty="0" smtClean="0"/>
              <a:t>ginx</a:t>
            </a:r>
          </a:p>
          <a:p>
            <a:pPr marL="0" indent="0" algn="ctr">
              <a:lnSpc>
                <a:spcPct val="120000"/>
              </a:lnSpc>
              <a:spcBef>
                <a:spcPts val="0"/>
              </a:spcBef>
              <a:spcAft>
                <a:spcPts val="0"/>
              </a:spcAft>
              <a:buFont typeface="Calibri" panose="020F0502020204030204" pitchFamily="34" charset="0"/>
              <a:buNone/>
            </a:pPr>
            <a:r>
              <a:rPr lang="en-US" sz="5600" b="1" i="1" dirty="0" smtClean="0"/>
              <a:t>.sls</a:t>
            </a:r>
          </a:p>
          <a:p>
            <a:pPr marL="0" indent="0">
              <a:buFont typeface="Calibri" panose="020F0502020204030204" pitchFamily="34" charset="0"/>
              <a:buNone/>
            </a:pPr>
            <a:endParaRPr lang="en-US" sz="1400" dirty="0" smtClean="0"/>
          </a:p>
        </p:txBody>
      </p:sp>
      <p:pic>
        <p:nvPicPr>
          <p:cNvPr id="30"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7308" y="4072472"/>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31" name="Content Placeholder 2"/>
          <p:cNvSpPr txBox="1">
            <a:spLocks/>
          </p:cNvSpPr>
          <p:nvPr/>
        </p:nvSpPr>
        <p:spPr>
          <a:xfrm>
            <a:off x="6705732" y="4257822"/>
            <a:ext cx="744286" cy="574985"/>
          </a:xfrm>
          <a:prstGeom prst="rect">
            <a:avLst/>
          </a:prstGeom>
        </p:spPr>
        <p:txBody>
          <a:bodyPr vert="horz" lIns="0" tIns="45720" rIns="0" bIns="45720" rtlCol="0">
            <a:normAutofit fontScale="5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2600" b="1" i="1" dirty="0" smtClean="0"/>
              <a:t>nginx</a:t>
            </a:r>
          </a:p>
          <a:p>
            <a:pPr marL="0" indent="0" algn="ctr">
              <a:lnSpc>
                <a:spcPct val="120000"/>
              </a:lnSpc>
              <a:spcBef>
                <a:spcPts val="0"/>
              </a:spcBef>
              <a:spcAft>
                <a:spcPts val="0"/>
              </a:spcAft>
              <a:buFont typeface="Calibri" panose="020F0502020204030204" pitchFamily="34" charset="0"/>
              <a:buNone/>
            </a:pPr>
            <a:r>
              <a:rPr lang="en-US" sz="2600" b="1" i="1" dirty="0" smtClean="0"/>
              <a:t>.conf</a:t>
            </a:r>
          </a:p>
          <a:p>
            <a:pPr marL="0" indent="0">
              <a:buFont typeface="Calibri" panose="020F0502020204030204" pitchFamily="34" charset="0"/>
              <a:buNone/>
            </a:pPr>
            <a:endParaRPr lang="en-US" sz="1400" dirty="0" smtClean="0"/>
          </a:p>
        </p:txBody>
      </p:sp>
      <p:pic>
        <p:nvPicPr>
          <p:cNvPr id="32"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6950" y="1916585"/>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33" name="Content Placeholder 2"/>
          <p:cNvSpPr txBox="1">
            <a:spLocks/>
          </p:cNvSpPr>
          <p:nvPr/>
        </p:nvSpPr>
        <p:spPr>
          <a:xfrm>
            <a:off x="5365661" y="2201821"/>
            <a:ext cx="631926" cy="353644"/>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b="1" i="1" dirty="0" smtClean="0"/>
              <a:t>srv</a:t>
            </a:r>
          </a:p>
          <a:p>
            <a:pPr marL="0" indent="0">
              <a:buFont typeface="Calibri" panose="020F0502020204030204" pitchFamily="34" charset="0"/>
              <a:buNone/>
            </a:pPr>
            <a:endParaRPr lang="en-US" sz="1400" dirty="0" smtClean="0"/>
          </a:p>
        </p:txBody>
      </p:sp>
    </p:spTree>
    <p:extLst>
      <p:ext uri="{BB962C8B-B14F-4D97-AF65-F5344CB8AC3E}">
        <p14:creationId xmlns:p14="http://schemas.microsoft.com/office/powerpoint/2010/main" val="7414104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Salt Top.sls File (Master)</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6306" y="2965875"/>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p:cNvSpPr txBox="1">
            <a:spLocks/>
          </p:cNvSpPr>
          <p:nvPr/>
        </p:nvSpPr>
        <p:spPr>
          <a:xfrm>
            <a:off x="5382669" y="3264381"/>
            <a:ext cx="737288" cy="353644"/>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b="1" i="1" dirty="0" smtClean="0"/>
              <a:t>salt</a:t>
            </a:r>
          </a:p>
          <a:p>
            <a:pPr marL="0" indent="0">
              <a:buFont typeface="Calibri" panose="020F0502020204030204" pitchFamily="34" charset="0"/>
              <a:buNone/>
            </a:pPr>
            <a:endParaRPr lang="en-US" sz="1400" dirty="0" smtClean="0"/>
          </a:p>
        </p:txBody>
      </p:sp>
      <p:pic>
        <p:nvPicPr>
          <p:cNvPr id="16"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8190" y="4052464"/>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p:cNvSpPr txBox="1">
            <a:spLocks/>
          </p:cNvSpPr>
          <p:nvPr/>
        </p:nvSpPr>
        <p:spPr>
          <a:xfrm>
            <a:off x="4294553" y="4353971"/>
            <a:ext cx="627831" cy="313262"/>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b="1" i="1" dirty="0" smtClean="0"/>
              <a:t>top.sls</a:t>
            </a:r>
          </a:p>
          <a:p>
            <a:pPr marL="0" indent="0">
              <a:buFont typeface="Calibri" panose="020F0502020204030204" pitchFamily="34" charset="0"/>
              <a:buNone/>
            </a:pPr>
            <a:endParaRPr lang="en-US" sz="1400" dirty="0" smtClean="0"/>
          </a:p>
        </p:txBody>
      </p:sp>
      <p:pic>
        <p:nvPicPr>
          <p:cNvPr id="20"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4031" y="4052464"/>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p:cNvSpPr txBox="1">
            <a:spLocks/>
          </p:cNvSpPr>
          <p:nvPr/>
        </p:nvSpPr>
        <p:spPr>
          <a:xfrm>
            <a:off x="5501256" y="4311264"/>
            <a:ext cx="655770" cy="448561"/>
          </a:xfrm>
          <a:prstGeom prst="rect">
            <a:avLst/>
          </a:prstGeom>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5600" b="1" i="1" dirty="0"/>
              <a:t>n</a:t>
            </a:r>
            <a:r>
              <a:rPr lang="en-US" sz="5600" b="1" i="1" dirty="0" smtClean="0"/>
              <a:t>ginx</a:t>
            </a:r>
          </a:p>
          <a:p>
            <a:pPr marL="0" indent="0" algn="ctr">
              <a:lnSpc>
                <a:spcPct val="120000"/>
              </a:lnSpc>
              <a:spcBef>
                <a:spcPts val="0"/>
              </a:spcBef>
              <a:spcAft>
                <a:spcPts val="0"/>
              </a:spcAft>
              <a:buFont typeface="Calibri" panose="020F0502020204030204" pitchFamily="34" charset="0"/>
              <a:buNone/>
            </a:pPr>
            <a:r>
              <a:rPr lang="en-US" sz="5600" b="1" i="1" dirty="0" smtClean="0"/>
              <a:t>.sls</a:t>
            </a:r>
          </a:p>
          <a:p>
            <a:pPr marL="0" indent="0">
              <a:buFont typeface="Calibri" panose="020F0502020204030204" pitchFamily="34" charset="0"/>
              <a:buNone/>
            </a:pPr>
            <a:endParaRPr lang="en-US" sz="1400" dirty="0" smtClean="0"/>
          </a:p>
        </p:txBody>
      </p:sp>
      <p:pic>
        <p:nvPicPr>
          <p:cNvPr id="30"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7308" y="4072472"/>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31" name="Content Placeholder 2"/>
          <p:cNvSpPr txBox="1">
            <a:spLocks/>
          </p:cNvSpPr>
          <p:nvPr/>
        </p:nvSpPr>
        <p:spPr>
          <a:xfrm>
            <a:off x="6705732" y="4257822"/>
            <a:ext cx="744286" cy="574985"/>
          </a:xfrm>
          <a:prstGeom prst="rect">
            <a:avLst/>
          </a:prstGeom>
        </p:spPr>
        <p:txBody>
          <a:bodyPr vert="horz" lIns="0" tIns="45720" rIns="0" bIns="45720" rtlCol="0">
            <a:normAutofit fontScale="5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2600" b="1" i="1" dirty="0" smtClean="0"/>
              <a:t>nginx</a:t>
            </a:r>
          </a:p>
          <a:p>
            <a:pPr marL="0" indent="0" algn="ctr">
              <a:lnSpc>
                <a:spcPct val="120000"/>
              </a:lnSpc>
              <a:spcBef>
                <a:spcPts val="0"/>
              </a:spcBef>
              <a:spcAft>
                <a:spcPts val="0"/>
              </a:spcAft>
              <a:buFont typeface="Calibri" panose="020F0502020204030204" pitchFamily="34" charset="0"/>
              <a:buNone/>
            </a:pPr>
            <a:r>
              <a:rPr lang="en-US" sz="2600" b="1" i="1" dirty="0" smtClean="0"/>
              <a:t>.conf</a:t>
            </a:r>
          </a:p>
          <a:p>
            <a:pPr marL="0" indent="0">
              <a:buFont typeface="Calibri" panose="020F0502020204030204" pitchFamily="34" charset="0"/>
              <a:buNone/>
            </a:pPr>
            <a:endParaRPr lang="en-US" sz="1400" dirty="0" smtClean="0"/>
          </a:p>
        </p:txBody>
      </p:sp>
      <p:pic>
        <p:nvPicPr>
          <p:cNvPr id="32"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6950" y="1916585"/>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33" name="Content Placeholder 2"/>
          <p:cNvSpPr txBox="1">
            <a:spLocks/>
          </p:cNvSpPr>
          <p:nvPr/>
        </p:nvSpPr>
        <p:spPr>
          <a:xfrm>
            <a:off x="5365661" y="2201821"/>
            <a:ext cx="631926" cy="353644"/>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b="1" i="1" dirty="0" smtClean="0"/>
              <a:t>srv</a:t>
            </a:r>
          </a:p>
          <a:p>
            <a:pPr marL="0" indent="0">
              <a:buFont typeface="Calibri" panose="020F0502020204030204" pitchFamily="34" charset="0"/>
              <a:buNone/>
            </a:pPr>
            <a:endParaRPr lang="en-US" sz="1400" dirty="0" smtClean="0"/>
          </a:p>
        </p:txBody>
      </p:sp>
      <p:sp>
        <p:nvSpPr>
          <p:cNvPr id="15" name="Oval 14"/>
          <p:cNvSpPr/>
          <p:nvPr/>
        </p:nvSpPr>
        <p:spPr>
          <a:xfrm>
            <a:off x="3907706" y="3946308"/>
            <a:ext cx="1359244" cy="103796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27900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Salt File System (Master)</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6306" y="2965875"/>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p:cNvSpPr txBox="1">
            <a:spLocks/>
          </p:cNvSpPr>
          <p:nvPr/>
        </p:nvSpPr>
        <p:spPr>
          <a:xfrm>
            <a:off x="5382669" y="3264381"/>
            <a:ext cx="737288" cy="353644"/>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b="1" i="1" dirty="0" smtClean="0"/>
              <a:t>salt</a:t>
            </a:r>
          </a:p>
          <a:p>
            <a:pPr marL="0" indent="0">
              <a:buFont typeface="Calibri" panose="020F0502020204030204" pitchFamily="34" charset="0"/>
              <a:buNone/>
            </a:pPr>
            <a:endParaRPr lang="en-US" sz="1400" dirty="0" smtClean="0"/>
          </a:p>
        </p:txBody>
      </p:sp>
      <p:pic>
        <p:nvPicPr>
          <p:cNvPr id="16"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8190" y="4052464"/>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p:cNvSpPr txBox="1">
            <a:spLocks/>
          </p:cNvSpPr>
          <p:nvPr/>
        </p:nvSpPr>
        <p:spPr>
          <a:xfrm>
            <a:off x="4294553" y="4353971"/>
            <a:ext cx="627831" cy="313262"/>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b="1" i="1" dirty="0" smtClean="0"/>
              <a:t>top.sls</a:t>
            </a:r>
          </a:p>
          <a:p>
            <a:pPr marL="0" indent="0">
              <a:buFont typeface="Calibri" panose="020F0502020204030204" pitchFamily="34" charset="0"/>
              <a:buNone/>
            </a:pPr>
            <a:endParaRPr lang="en-US" sz="1400" dirty="0" smtClean="0"/>
          </a:p>
        </p:txBody>
      </p:sp>
      <p:pic>
        <p:nvPicPr>
          <p:cNvPr id="20"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4031" y="4052464"/>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p:cNvSpPr txBox="1">
            <a:spLocks/>
          </p:cNvSpPr>
          <p:nvPr/>
        </p:nvSpPr>
        <p:spPr>
          <a:xfrm>
            <a:off x="5501256" y="4311264"/>
            <a:ext cx="655770" cy="448561"/>
          </a:xfrm>
          <a:prstGeom prst="rect">
            <a:avLst/>
          </a:prstGeom>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5600" b="1" i="1" dirty="0"/>
              <a:t>n</a:t>
            </a:r>
            <a:r>
              <a:rPr lang="en-US" sz="5600" b="1" i="1" dirty="0" smtClean="0"/>
              <a:t>ginx</a:t>
            </a:r>
          </a:p>
          <a:p>
            <a:pPr marL="0" indent="0" algn="ctr">
              <a:lnSpc>
                <a:spcPct val="120000"/>
              </a:lnSpc>
              <a:spcBef>
                <a:spcPts val="0"/>
              </a:spcBef>
              <a:spcAft>
                <a:spcPts val="0"/>
              </a:spcAft>
              <a:buFont typeface="Calibri" panose="020F0502020204030204" pitchFamily="34" charset="0"/>
              <a:buNone/>
            </a:pPr>
            <a:r>
              <a:rPr lang="en-US" sz="5600" b="1" i="1" dirty="0" smtClean="0"/>
              <a:t>.sls</a:t>
            </a:r>
          </a:p>
          <a:p>
            <a:pPr marL="0" indent="0">
              <a:buFont typeface="Calibri" panose="020F0502020204030204" pitchFamily="34" charset="0"/>
              <a:buNone/>
            </a:pPr>
            <a:endParaRPr lang="en-US" sz="1400" dirty="0" smtClean="0"/>
          </a:p>
        </p:txBody>
      </p:sp>
      <p:pic>
        <p:nvPicPr>
          <p:cNvPr id="30"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7308" y="4072472"/>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31" name="Content Placeholder 2"/>
          <p:cNvSpPr txBox="1">
            <a:spLocks/>
          </p:cNvSpPr>
          <p:nvPr/>
        </p:nvSpPr>
        <p:spPr>
          <a:xfrm>
            <a:off x="6705732" y="4257822"/>
            <a:ext cx="744286" cy="574985"/>
          </a:xfrm>
          <a:prstGeom prst="rect">
            <a:avLst/>
          </a:prstGeom>
        </p:spPr>
        <p:txBody>
          <a:bodyPr vert="horz" lIns="0" tIns="45720" rIns="0" bIns="45720" rtlCol="0">
            <a:normAutofit fontScale="5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2600" b="1" i="1" dirty="0" smtClean="0"/>
              <a:t>nginx</a:t>
            </a:r>
          </a:p>
          <a:p>
            <a:pPr marL="0" indent="0" algn="ctr">
              <a:lnSpc>
                <a:spcPct val="120000"/>
              </a:lnSpc>
              <a:spcBef>
                <a:spcPts val="0"/>
              </a:spcBef>
              <a:spcAft>
                <a:spcPts val="0"/>
              </a:spcAft>
              <a:buFont typeface="Calibri" panose="020F0502020204030204" pitchFamily="34" charset="0"/>
              <a:buNone/>
            </a:pPr>
            <a:r>
              <a:rPr lang="en-US" sz="2600" b="1" i="1" dirty="0" smtClean="0"/>
              <a:t>.conf</a:t>
            </a:r>
          </a:p>
          <a:p>
            <a:pPr marL="0" indent="0">
              <a:buFont typeface="Calibri" panose="020F0502020204030204" pitchFamily="34" charset="0"/>
              <a:buNone/>
            </a:pPr>
            <a:endParaRPr lang="en-US" sz="1400" dirty="0" smtClean="0"/>
          </a:p>
        </p:txBody>
      </p:sp>
      <p:pic>
        <p:nvPicPr>
          <p:cNvPr id="32"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6950" y="1916585"/>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33" name="Content Placeholder 2"/>
          <p:cNvSpPr txBox="1">
            <a:spLocks/>
          </p:cNvSpPr>
          <p:nvPr/>
        </p:nvSpPr>
        <p:spPr>
          <a:xfrm>
            <a:off x="5365661" y="2201821"/>
            <a:ext cx="631926" cy="353644"/>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b="1" i="1" smtClean="0"/>
              <a:t>srv</a:t>
            </a:r>
          </a:p>
          <a:p>
            <a:pPr marL="0" indent="0">
              <a:buFont typeface="Calibri" panose="020F0502020204030204" pitchFamily="34" charset="0"/>
              <a:buNone/>
            </a:pPr>
            <a:endParaRPr lang="en-US" sz="1400" dirty="0" smtClean="0"/>
          </a:p>
        </p:txBody>
      </p:sp>
      <p:sp>
        <p:nvSpPr>
          <p:cNvPr id="34" name="Content Placeholder 2"/>
          <p:cNvSpPr txBox="1">
            <a:spLocks/>
          </p:cNvSpPr>
          <p:nvPr/>
        </p:nvSpPr>
        <p:spPr>
          <a:xfrm>
            <a:off x="1216599" y="2140885"/>
            <a:ext cx="3556820" cy="53895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b="1" dirty="0" smtClean="0"/>
              <a:t>salt     ‘*’     state.apply</a:t>
            </a:r>
            <a:endParaRPr lang="en-US" sz="2200" dirty="0" smtClean="0"/>
          </a:p>
          <a:p>
            <a:pPr marL="384048" lvl="3" indent="0">
              <a:buFont typeface="Calibri" pitchFamily="34" charset="0"/>
              <a:buNone/>
            </a:pPr>
            <a:endParaRPr lang="en-US" sz="2200" dirty="0" smtClean="0"/>
          </a:p>
          <a:p>
            <a:pPr marL="384048" lvl="3" indent="0">
              <a:buFont typeface="Calibri" pitchFamily="34" charset="0"/>
              <a:buNone/>
            </a:pPr>
            <a:endParaRPr lang="en-US" sz="2200" dirty="0" smtClean="0"/>
          </a:p>
          <a:p>
            <a:pPr marL="0" indent="0">
              <a:buFont typeface="Calibri" panose="020F0502020204030204" pitchFamily="34" charset="0"/>
              <a:buNone/>
            </a:pPr>
            <a:endParaRPr lang="en-US" sz="1400" dirty="0" smtClean="0"/>
          </a:p>
          <a:p>
            <a:pPr marL="384048" lvl="3" indent="0">
              <a:buFont typeface="Calibri" pitchFamily="34" charset="0"/>
              <a:buNone/>
            </a:pPr>
            <a:endParaRPr lang="en-US" sz="2200" dirty="0" smtClean="0"/>
          </a:p>
        </p:txBody>
      </p:sp>
      <p:grpSp>
        <p:nvGrpSpPr>
          <p:cNvPr id="35" name="Group 34"/>
          <p:cNvGrpSpPr/>
          <p:nvPr/>
        </p:nvGrpSpPr>
        <p:grpSpPr>
          <a:xfrm>
            <a:off x="723068" y="1743039"/>
            <a:ext cx="606999" cy="598906"/>
            <a:chOff x="416900" y="2075736"/>
            <a:chExt cx="485089" cy="546469"/>
          </a:xfrm>
        </p:grpSpPr>
        <p:sp>
          <p:nvSpPr>
            <p:cNvPr id="36" name="Flowchart: Connector 35"/>
            <p:cNvSpPr/>
            <p:nvPr/>
          </p:nvSpPr>
          <p:spPr>
            <a:xfrm>
              <a:off x="484769" y="2144315"/>
              <a:ext cx="417220" cy="447616"/>
            </a:xfrm>
            <a:prstGeom prst="flowChartConnector">
              <a:avLst/>
            </a:prstGeom>
            <a:solidFill>
              <a:srgbClr val="BEEFFE"/>
            </a:solidFill>
            <a:ln w="952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416900" y="2075736"/>
              <a:ext cx="445842" cy="546469"/>
            </a:xfrm>
            <a:prstGeom prst="rect">
              <a:avLst/>
            </a:prstGeom>
            <a:noFill/>
          </p:spPr>
          <p:txBody>
            <a:bodyPr wrap="square" rtlCol="0">
              <a:spAutoFit/>
            </a:bodyPr>
            <a:lstStyle/>
            <a:p>
              <a:pPr algn="ctr"/>
              <a:r>
                <a:rPr lang="en-US" sz="3600" i="1" dirty="0" smtClean="0">
                  <a:solidFill>
                    <a:schemeClr val="accent3">
                      <a:lumMod val="50000"/>
                    </a:schemeClr>
                  </a:solidFill>
                  <a:latin typeface="Arial Rounded MT Bold" panose="020F0704030504030204" pitchFamily="34" charset="0"/>
                </a:rPr>
                <a:t>1</a:t>
              </a:r>
              <a:endParaRPr lang="en-US" sz="3600" i="1" dirty="0">
                <a:solidFill>
                  <a:schemeClr val="accent3">
                    <a:lumMod val="50000"/>
                  </a:schemeClr>
                </a:solidFill>
                <a:latin typeface="Arial Rounded MT Bold" panose="020F0704030504030204" pitchFamily="34" charset="0"/>
              </a:endParaRPr>
            </a:p>
          </p:txBody>
        </p:sp>
      </p:grpSp>
    </p:spTree>
    <p:extLst>
      <p:ext uri="{BB962C8B-B14F-4D97-AF65-F5344CB8AC3E}">
        <p14:creationId xmlns:p14="http://schemas.microsoft.com/office/powerpoint/2010/main" val="23856974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Salt File System (Master)</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6306" y="2965875"/>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p:cNvSpPr txBox="1">
            <a:spLocks/>
          </p:cNvSpPr>
          <p:nvPr/>
        </p:nvSpPr>
        <p:spPr>
          <a:xfrm>
            <a:off x="5382669" y="3264381"/>
            <a:ext cx="737288" cy="353644"/>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b="1" i="1" dirty="0" smtClean="0"/>
              <a:t>salt</a:t>
            </a:r>
          </a:p>
          <a:p>
            <a:pPr marL="0" indent="0">
              <a:buFont typeface="Calibri" panose="020F0502020204030204" pitchFamily="34" charset="0"/>
              <a:buNone/>
            </a:pPr>
            <a:endParaRPr lang="en-US" sz="1400" dirty="0" smtClean="0"/>
          </a:p>
        </p:txBody>
      </p:sp>
      <p:pic>
        <p:nvPicPr>
          <p:cNvPr id="16"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8190" y="4052464"/>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p:cNvSpPr txBox="1">
            <a:spLocks/>
          </p:cNvSpPr>
          <p:nvPr/>
        </p:nvSpPr>
        <p:spPr>
          <a:xfrm>
            <a:off x="4294553" y="4353971"/>
            <a:ext cx="627831" cy="313262"/>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b="1" i="1" dirty="0" smtClean="0"/>
              <a:t>top.sls</a:t>
            </a:r>
          </a:p>
          <a:p>
            <a:pPr marL="0" indent="0">
              <a:buFont typeface="Calibri" panose="020F0502020204030204" pitchFamily="34" charset="0"/>
              <a:buNone/>
            </a:pPr>
            <a:endParaRPr lang="en-US" sz="1400" dirty="0" smtClean="0"/>
          </a:p>
        </p:txBody>
      </p:sp>
      <p:pic>
        <p:nvPicPr>
          <p:cNvPr id="20"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4031" y="4052464"/>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p:cNvSpPr txBox="1">
            <a:spLocks/>
          </p:cNvSpPr>
          <p:nvPr/>
        </p:nvSpPr>
        <p:spPr>
          <a:xfrm>
            <a:off x="5501256" y="4311264"/>
            <a:ext cx="655770" cy="448561"/>
          </a:xfrm>
          <a:prstGeom prst="rect">
            <a:avLst/>
          </a:prstGeom>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5600" b="1" i="1" dirty="0"/>
              <a:t>n</a:t>
            </a:r>
            <a:r>
              <a:rPr lang="en-US" sz="5600" b="1" i="1" dirty="0" smtClean="0"/>
              <a:t>ginx</a:t>
            </a:r>
          </a:p>
          <a:p>
            <a:pPr marL="0" indent="0" algn="ctr">
              <a:lnSpc>
                <a:spcPct val="120000"/>
              </a:lnSpc>
              <a:spcBef>
                <a:spcPts val="0"/>
              </a:spcBef>
              <a:spcAft>
                <a:spcPts val="0"/>
              </a:spcAft>
              <a:buFont typeface="Calibri" panose="020F0502020204030204" pitchFamily="34" charset="0"/>
              <a:buNone/>
            </a:pPr>
            <a:r>
              <a:rPr lang="en-US" sz="5600" b="1" i="1" dirty="0" smtClean="0"/>
              <a:t>.sls</a:t>
            </a:r>
          </a:p>
          <a:p>
            <a:pPr marL="0" indent="0">
              <a:buFont typeface="Calibri" panose="020F0502020204030204" pitchFamily="34" charset="0"/>
              <a:buNone/>
            </a:pPr>
            <a:endParaRPr lang="en-US" sz="1400" dirty="0" smtClean="0"/>
          </a:p>
        </p:txBody>
      </p:sp>
      <p:pic>
        <p:nvPicPr>
          <p:cNvPr id="30"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7308" y="4072472"/>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31" name="Content Placeholder 2"/>
          <p:cNvSpPr txBox="1">
            <a:spLocks/>
          </p:cNvSpPr>
          <p:nvPr/>
        </p:nvSpPr>
        <p:spPr>
          <a:xfrm>
            <a:off x="6705732" y="4257822"/>
            <a:ext cx="744286" cy="574985"/>
          </a:xfrm>
          <a:prstGeom prst="rect">
            <a:avLst/>
          </a:prstGeom>
        </p:spPr>
        <p:txBody>
          <a:bodyPr vert="horz" lIns="0" tIns="45720" rIns="0" bIns="45720" rtlCol="0">
            <a:normAutofit fontScale="5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2600" b="1" i="1" dirty="0" smtClean="0"/>
              <a:t>nginx</a:t>
            </a:r>
          </a:p>
          <a:p>
            <a:pPr marL="0" indent="0" algn="ctr">
              <a:lnSpc>
                <a:spcPct val="120000"/>
              </a:lnSpc>
              <a:spcBef>
                <a:spcPts val="0"/>
              </a:spcBef>
              <a:spcAft>
                <a:spcPts val="0"/>
              </a:spcAft>
              <a:buFont typeface="Calibri" panose="020F0502020204030204" pitchFamily="34" charset="0"/>
              <a:buNone/>
            </a:pPr>
            <a:r>
              <a:rPr lang="en-US" sz="2600" b="1" i="1" dirty="0" smtClean="0"/>
              <a:t>.conf</a:t>
            </a:r>
          </a:p>
          <a:p>
            <a:pPr marL="0" indent="0">
              <a:buFont typeface="Calibri" panose="020F0502020204030204" pitchFamily="34" charset="0"/>
              <a:buNone/>
            </a:pPr>
            <a:endParaRPr lang="en-US" sz="1400" dirty="0" smtClean="0"/>
          </a:p>
        </p:txBody>
      </p:sp>
      <p:pic>
        <p:nvPicPr>
          <p:cNvPr id="32"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6950" y="1916585"/>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33" name="Content Placeholder 2"/>
          <p:cNvSpPr txBox="1">
            <a:spLocks/>
          </p:cNvSpPr>
          <p:nvPr/>
        </p:nvSpPr>
        <p:spPr>
          <a:xfrm>
            <a:off x="5365661" y="2201821"/>
            <a:ext cx="631926" cy="353644"/>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b="1" i="1" smtClean="0"/>
              <a:t>srv</a:t>
            </a:r>
          </a:p>
          <a:p>
            <a:pPr marL="0" indent="0">
              <a:buFont typeface="Calibri" panose="020F0502020204030204" pitchFamily="34" charset="0"/>
              <a:buNone/>
            </a:pPr>
            <a:endParaRPr lang="en-US" sz="1400" dirty="0" smtClean="0"/>
          </a:p>
        </p:txBody>
      </p:sp>
      <p:sp>
        <p:nvSpPr>
          <p:cNvPr id="34" name="Content Placeholder 2"/>
          <p:cNvSpPr txBox="1">
            <a:spLocks/>
          </p:cNvSpPr>
          <p:nvPr/>
        </p:nvSpPr>
        <p:spPr>
          <a:xfrm>
            <a:off x="1216599" y="2140885"/>
            <a:ext cx="3556820" cy="53895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b="1" dirty="0" smtClean="0"/>
              <a:t>salt     ‘*’     state.apply</a:t>
            </a:r>
            <a:endParaRPr lang="en-US" sz="2200" dirty="0" smtClean="0"/>
          </a:p>
          <a:p>
            <a:pPr marL="384048" lvl="3" indent="0">
              <a:buFont typeface="Calibri" pitchFamily="34" charset="0"/>
              <a:buNone/>
            </a:pPr>
            <a:endParaRPr lang="en-US" sz="2200" dirty="0" smtClean="0"/>
          </a:p>
          <a:p>
            <a:pPr marL="384048" lvl="3" indent="0">
              <a:buFont typeface="Calibri" pitchFamily="34" charset="0"/>
              <a:buNone/>
            </a:pPr>
            <a:endParaRPr lang="en-US" sz="2200" dirty="0" smtClean="0"/>
          </a:p>
          <a:p>
            <a:pPr marL="0" indent="0">
              <a:buFont typeface="Calibri" panose="020F0502020204030204" pitchFamily="34" charset="0"/>
              <a:buNone/>
            </a:pPr>
            <a:endParaRPr lang="en-US" sz="1400" dirty="0" smtClean="0"/>
          </a:p>
          <a:p>
            <a:pPr marL="384048" lvl="3" indent="0">
              <a:buFont typeface="Calibri" pitchFamily="34" charset="0"/>
              <a:buNone/>
            </a:pPr>
            <a:endParaRPr lang="en-US" sz="2200" dirty="0" smtClean="0"/>
          </a:p>
        </p:txBody>
      </p:sp>
      <p:grpSp>
        <p:nvGrpSpPr>
          <p:cNvPr id="38" name="Group 37"/>
          <p:cNvGrpSpPr/>
          <p:nvPr/>
        </p:nvGrpSpPr>
        <p:grpSpPr>
          <a:xfrm>
            <a:off x="3941943" y="3698300"/>
            <a:ext cx="606999" cy="646331"/>
            <a:chOff x="416900" y="2075736"/>
            <a:chExt cx="485089" cy="589742"/>
          </a:xfrm>
        </p:grpSpPr>
        <p:sp>
          <p:nvSpPr>
            <p:cNvPr id="39" name="Flowchart: Connector 38"/>
            <p:cNvSpPr/>
            <p:nvPr/>
          </p:nvSpPr>
          <p:spPr>
            <a:xfrm>
              <a:off x="484769" y="2144315"/>
              <a:ext cx="417220" cy="447616"/>
            </a:xfrm>
            <a:prstGeom prst="flowChartConnector">
              <a:avLst/>
            </a:prstGeom>
            <a:solidFill>
              <a:srgbClr val="BEEFFE"/>
            </a:solidFill>
            <a:ln w="952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416900" y="2075736"/>
              <a:ext cx="445842" cy="589742"/>
            </a:xfrm>
            <a:prstGeom prst="rect">
              <a:avLst/>
            </a:prstGeom>
            <a:noFill/>
          </p:spPr>
          <p:txBody>
            <a:bodyPr wrap="square" rtlCol="0">
              <a:spAutoFit/>
            </a:bodyPr>
            <a:lstStyle/>
            <a:p>
              <a:pPr algn="ctr"/>
              <a:r>
                <a:rPr lang="en-US" sz="3600" i="1" dirty="0" smtClean="0">
                  <a:solidFill>
                    <a:schemeClr val="accent3">
                      <a:lumMod val="50000"/>
                    </a:schemeClr>
                  </a:solidFill>
                  <a:latin typeface="Arial Rounded MT Bold" panose="020F0704030504030204" pitchFamily="34" charset="0"/>
                </a:rPr>
                <a:t>2</a:t>
              </a:r>
              <a:endParaRPr lang="en-US" sz="3600" i="1" dirty="0">
                <a:solidFill>
                  <a:schemeClr val="accent3">
                    <a:lumMod val="50000"/>
                  </a:schemeClr>
                </a:solidFill>
                <a:latin typeface="Arial Rounded MT Bold" panose="020F0704030504030204" pitchFamily="34" charset="0"/>
              </a:endParaRPr>
            </a:p>
          </p:txBody>
        </p:sp>
      </p:grpSp>
      <p:pic>
        <p:nvPicPr>
          <p:cNvPr id="6" name="Picture 5"/>
          <p:cNvPicPr>
            <a:picLocks noChangeAspect="1"/>
          </p:cNvPicPr>
          <p:nvPr/>
        </p:nvPicPr>
        <p:blipFill>
          <a:blip r:embed="rId5"/>
          <a:stretch>
            <a:fillRect/>
          </a:stretch>
        </p:blipFill>
        <p:spPr>
          <a:xfrm>
            <a:off x="1465403" y="4667233"/>
            <a:ext cx="2524125" cy="1171575"/>
          </a:xfrm>
          <a:prstGeom prst="rect">
            <a:avLst/>
          </a:prstGeom>
        </p:spPr>
      </p:pic>
      <p:sp>
        <p:nvSpPr>
          <p:cNvPr id="26" name="Content Placeholder 2"/>
          <p:cNvSpPr txBox="1">
            <a:spLocks/>
          </p:cNvSpPr>
          <p:nvPr/>
        </p:nvSpPr>
        <p:spPr>
          <a:xfrm>
            <a:off x="1846220" y="4293138"/>
            <a:ext cx="1762490" cy="344307"/>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1800" b="1" i="1" dirty="0" smtClean="0"/>
              <a:t>/srv/salt/top.sls</a:t>
            </a:r>
            <a:endParaRPr lang="en-US" sz="1800" i="1" dirty="0" smtClean="0"/>
          </a:p>
          <a:p>
            <a:pPr marL="384048" lvl="3" indent="0">
              <a:buFont typeface="Calibri" pitchFamily="34" charset="0"/>
              <a:buNone/>
            </a:pPr>
            <a:endParaRPr lang="en-US" sz="2200" dirty="0" smtClean="0"/>
          </a:p>
          <a:p>
            <a:pPr marL="384048" lvl="3" indent="0">
              <a:buFont typeface="Calibri" pitchFamily="34" charset="0"/>
              <a:buNone/>
            </a:pPr>
            <a:endParaRPr lang="en-US" sz="2200" dirty="0" smtClean="0"/>
          </a:p>
          <a:p>
            <a:pPr marL="0" indent="0">
              <a:buFont typeface="Calibri" panose="020F0502020204030204" pitchFamily="34" charset="0"/>
              <a:buNone/>
            </a:pPr>
            <a:endParaRPr lang="en-US" sz="1400" dirty="0" smtClean="0"/>
          </a:p>
          <a:p>
            <a:pPr marL="384048" lvl="3" indent="0">
              <a:buFont typeface="Calibri" pitchFamily="34" charset="0"/>
              <a:buNone/>
            </a:pPr>
            <a:endParaRPr lang="en-US" sz="2200" dirty="0" smtClean="0"/>
          </a:p>
        </p:txBody>
      </p:sp>
    </p:spTree>
    <p:extLst>
      <p:ext uri="{BB962C8B-B14F-4D97-AF65-F5344CB8AC3E}">
        <p14:creationId xmlns:p14="http://schemas.microsoft.com/office/powerpoint/2010/main" val="28271935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Salt File System (Master)</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6306" y="2965875"/>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p:cNvSpPr txBox="1">
            <a:spLocks/>
          </p:cNvSpPr>
          <p:nvPr/>
        </p:nvSpPr>
        <p:spPr>
          <a:xfrm>
            <a:off x="5382669" y="3264381"/>
            <a:ext cx="737288" cy="353644"/>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b="1" i="1" dirty="0" smtClean="0"/>
              <a:t>salt</a:t>
            </a:r>
          </a:p>
          <a:p>
            <a:pPr marL="0" indent="0">
              <a:buFont typeface="Calibri" panose="020F0502020204030204" pitchFamily="34" charset="0"/>
              <a:buNone/>
            </a:pPr>
            <a:endParaRPr lang="en-US" sz="1400" dirty="0" smtClean="0"/>
          </a:p>
        </p:txBody>
      </p:sp>
      <p:pic>
        <p:nvPicPr>
          <p:cNvPr id="16"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8190" y="4052464"/>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p:cNvSpPr txBox="1">
            <a:spLocks/>
          </p:cNvSpPr>
          <p:nvPr/>
        </p:nvSpPr>
        <p:spPr>
          <a:xfrm>
            <a:off x="4294553" y="4353971"/>
            <a:ext cx="627831" cy="313262"/>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b="1" i="1" dirty="0" smtClean="0"/>
              <a:t>top.sls</a:t>
            </a:r>
          </a:p>
          <a:p>
            <a:pPr marL="0" indent="0">
              <a:buFont typeface="Calibri" panose="020F0502020204030204" pitchFamily="34" charset="0"/>
              <a:buNone/>
            </a:pPr>
            <a:endParaRPr lang="en-US" sz="1400" dirty="0" smtClean="0"/>
          </a:p>
        </p:txBody>
      </p:sp>
      <p:pic>
        <p:nvPicPr>
          <p:cNvPr id="20"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4031" y="4052464"/>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p:cNvSpPr txBox="1">
            <a:spLocks/>
          </p:cNvSpPr>
          <p:nvPr/>
        </p:nvSpPr>
        <p:spPr>
          <a:xfrm>
            <a:off x="5501256" y="4311264"/>
            <a:ext cx="655770" cy="448561"/>
          </a:xfrm>
          <a:prstGeom prst="rect">
            <a:avLst/>
          </a:prstGeom>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5600" b="1" i="1" dirty="0"/>
              <a:t>n</a:t>
            </a:r>
            <a:r>
              <a:rPr lang="en-US" sz="5600" b="1" i="1" dirty="0" smtClean="0"/>
              <a:t>ginx</a:t>
            </a:r>
          </a:p>
          <a:p>
            <a:pPr marL="0" indent="0" algn="ctr">
              <a:lnSpc>
                <a:spcPct val="120000"/>
              </a:lnSpc>
              <a:spcBef>
                <a:spcPts val="0"/>
              </a:spcBef>
              <a:spcAft>
                <a:spcPts val="0"/>
              </a:spcAft>
              <a:buFont typeface="Calibri" panose="020F0502020204030204" pitchFamily="34" charset="0"/>
              <a:buNone/>
            </a:pPr>
            <a:r>
              <a:rPr lang="en-US" sz="5600" b="1" i="1" dirty="0" smtClean="0"/>
              <a:t>.sls</a:t>
            </a:r>
          </a:p>
          <a:p>
            <a:pPr marL="0" indent="0">
              <a:buFont typeface="Calibri" panose="020F0502020204030204" pitchFamily="34" charset="0"/>
              <a:buNone/>
            </a:pPr>
            <a:endParaRPr lang="en-US" sz="1400" dirty="0" smtClean="0"/>
          </a:p>
        </p:txBody>
      </p:sp>
      <p:pic>
        <p:nvPicPr>
          <p:cNvPr id="30"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7308" y="4072472"/>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31" name="Content Placeholder 2"/>
          <p:cNvSpPr txBox="1">
            <a:spLocks/>
          </p:cNvSpPr>
          <p:nvPr/>
        </p:nvSpPr>
        <p:spPr>
          <a:xfrm>
            <a:off x="6705732" y="4257822"/>
            <a:ext cx="744286" cy="574985"/>
          </a:xfrm>
          <a:prstGeom prst="rect">
            <a:avLst/>
          </a:prstGeom>
        </p:spPr>
        <p:txBody>
          <a:bodyPr vert="horz" lIns="0" tIns="45720" rIns="0" bIns="45720" rtlCol="0">
            <a:normAutofit fontScale="5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2600" b="1" i="1" dirty="0" smtClean="0"/>
              <a:t>nginx</a:t>
            </a:r>
          </a:p>
          <a:p>
            <a:pPr marL="0" indent="0" algn="ctr">
              <a:lnSpc>
                <a:spcPct val="120000"/>
              </a:lnSpc>
              <a:spcBef>
                <a:spcPts val="0"/>
              </a:spcBef>
              <a:spcAft>
                <a:spcPts val="0"/>
              </a:spcAft>
              <a:buFont typeface="Calibri" panose="020F0502020204030204" pitchFamily="34" charset="0"/>
              <a:buNone/>
            </a:pPr>
            <a:r>
              <a:rPr lang="en-US" sz="2600" b="1" i="1" dirty="0" smtClean="0"/>
              <a:t>.conf</a:t>
            </a:r>
          </a:p>
          <a:p>
            <a:pPr marL="0" indent="0">
              <a:buFont typeface="Calibri" panose="020F0502020204030204" pitchFamily="34" charset="0"/>
              <a:buNone/>
            </a:pPr>
            <a:endParaRPr lang="en-US" sz="1400" dirty="0" smtClean="0"/>
          </a:p>
        </p:txBody>
      </p:sp>
      <p:pic>
        <p:nvPicPr>
          <p:cNvPr id="32"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6950" y="1916585"/>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33" name="Content Placeholder 2"/>
          <p:cNvSpPr txBox="1">
            <a:spLocks/>
          </p:cNvSpPr>
          <p:nvPr/>
        </p:nvSpPr>
        <p:spPr>
          <a:xfrm>
            <a:off x="5365661" y="2201821"/>
            <a:ext cx="631926" cy="353644"/>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b="1" i="1" smtClean="0"/>
              <a:t>srv</a:t>
            </a:r>
          </a:p>
          <a:p>
            <a:pPr marL="0" indent="0">
              <a:buFont typeface="Calibri" panose="020F0502020204030204" pitchFamily="34" charset="0"/>
              <a:buNone/>
            </a:pPr>
            <a:endParaRPr lang="en-US" sz="1400" dirty="0" smtClean="0"/>
          </a:p>
        </p:txBody>
      </p:sp>
      <p:sp>
        <p:nvSpPr>
          <p:cNvPr id="34" name="Content Placeholder 2"/>
          <p:cNvSpPr txBox="1">
            <a:spLocks/>
          </p:cNvSpPr>
          <p:nvPr/>
        </p:nvSpPr>
        <p:spPr>
          <a:xfrm>
            <a:off x="1216599" y="2140885"/>
            <a:ext cx="3556820" cy="53895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b="1" dirty="0" smtClean="0"/>
              <a:t>salt     ‘*’     state.apply</a:t>
            </a:r>
            <a:endParaRPr lang="en-US" sz="2200" dirty="0" smtClean="0"/>
          </a:p>
          <a:p>
            <a:pPr marL="384048" lvl="3" indent="0">
              <a:buFont typeface="Calibri" pitchFamily="34" charset="0"/>
              <a:buNone/>
            </a:pPr>
            <a:endParaRPr lang="en-US" sz="2200" dirty="0" smtClean="0"/>
          </a:p>
          <a:p>
            <a:pPr marL="384048" lvl="3" indent="0">
              <a:buFont typeface="Calibri" pitchFamily="34" charset="0"/>
              <a:buNone/>
            </a:pPr>
            <a:endParaRPr lang="en-US" sz="2200" dirty="0" smtClean="0"/>
          </a:p>
          <a:p>
            <a:pPr marL="0" indent="0">
              <a:buFont typeface="Calibri" panose="020F0502020204030204" pitchFamily="34" charset="0"/>
              <a:buNone/>
            </a:pPr>
            <a:endParaRPr lang="en-US" sz="1400" dirty="0" smtClean="0"/>
          </a:p>
          <a:p>
            <a:pPr marL="384048" lvl="3" indent="0">
              <a:buFont typeface="Calibri" pitchFamily="34" charset="0"/>
              <a:buNone/>
            </a:pPr>
            <a:endParaRPr lang="en-US" sz="2200" dirty="0" smtClean="0"/>
          </a:p>
        </p:txBody>
      </p:sp>
      <p:pic>
        <p:nvPicPr>
          <p:cNvPr id="6" name="Picture 5"/>
          <p:cNvPicPr>
            <a:picLocks noChangeAspect="1"/>
          </p:cNvPicPr>
          <p:nvPr/>
        </p:nvPicPr>
        <p:blipFill>
          <a:blip r:embed="rId5"/>
          <a:stretch>
            <a:fillRect/>
          </a:stretch>
        </p:blipFill>
        <p:spPr>
          <a:xfrm>
            <a:off x="1465403" y="4667233"/>
            <a:ext cx="2524125" cy="1171575"/>
          </a:xfrm>
          <a:prstGeom prst="rect">
            <a:avLst/>
          </a:prstGeom>
        </p:spPr>
      </p:pic>
      <p:grpSp>
        <p:nvGrpSpPr>
          <p:cNvPr id="26" name="Group 25"/>
          <p:cNvGrpSpPr/>
          <p:nvPr/>
        </p:nvGrpSpPr>
        <p:grpSpPr>
          <a:xfrm>
            <a:off x="5152525" y="3698300"/>
            <a:ext cx="606999" cy="646331"/>
            <a:chOff x="416900" y="2075736"/>
            <a:chExt cx="485089" cy="589742"/>
          </a:xfrm>
        </p:grpSpPr>
        <p:sp>
          <p:nvSpPr>
            <p:cNvPr id="27" name="Flowchart: Connector 26"/>
            <p:cNvSpPr/>
            <p:nvPr/>
          </p:nvSpPr>
          <p:spPr>
            <a:xfrm>
              <a:off x="484769" y="2144315"/>
              <a:ext cx="417220" cy="447616"/>
            </a:xfrm>
            <a:prstGeom prst="flowChartConnector">
              <a:avLst/>
            </a:prstGeom>
            <a:solidFill>
              <a:srgbClr val="BEEFFE"/>
            </a:solidFill>
            <a:ln w="952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416900" y="2075736"/>
              <a:ext cx="445842" cy="589742"/>
            </a:xfrm>
            <a:prstGeom prst="rect">
              <a:avLst/>
            </a:prstGeom>
            <a:noFill/>
          </p:spPr>
          <p:txBody>
            <a:bodyPr wrap="square" rtlCol="0">
              <a:spAutoFit/>
            </a:bodyPr>
            <a:lstStyle/>
            <a:p>
              <a:pPr algn="ctr"/>
              <a:r>
                <a:rPr lang="en-US" sz="3600" i="1" dirty="0" smtClean="0">
                  <a:solidFill>
                    <a:schemeClr val="accent3">
                      <a:lumMod val="50000"/>
                    </a:schemeClr>
                  </a:solidFill>
                  <a:latin typeface="Arial Rounded MT Bold" panose="020F0704030504030204" pitchFamily="34" charset="0"/>
                </a:rPr>
                <a:t>3</a:t>
              </a:r>
              <a:endParaRPr lang="en-US" sz="3600" i="1" dirty="0">
                <a:solidFill>
                  <a:schemeClr val="accent3">
                    <a:lumMod val="50000"/>
                  </a:schemeClr>
                </a:solidFill>
                <a:latin typeface="Arial Rounded MT Bold" panose="020F0704030504030204" pitchFamily="34" charset="0"/>
              </a:endParaRPr>
            </a:p>
          </p:txBody>
        </p:sp>
      </p:grpSp>
      <p:cxnSp>
        <p:nvCxnSpPr>
          <p:cNvPr id="29" name="Straight Arrow Connector 28"/>
          <p:cNvCxnSpPr/>
          <p:nvPr/>
        </p:nvCxnSpPr>
        <p:spPr>
          <a:xfrm flipV="1">
            <a:off x="2872308" y="4667233"/>
            <a:ext cx="2696470" cy="688339"/>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4" name="Content Placeholder 2"/>
          <p:cNvSpPr txBox="1">
            <a:spLocks/>
          </p:cNvSpPr>
          <p:nvPr/>
        </p:nvSpPr>
        <p:spPr>
          <a:xfrm>
            <a:off x="1846220" y="4293138"/>
            <a:ext cx="1762490" cy="344307"/>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1800" b="1" i="1" dirty="0" smtClean="0"/>
              <a:t>/srv/salt/top.sls</a:t>
            </a:r>
            <a:endParaRPr lang="en-US" sz="1800" i="1" dirty="0" smtClean="0"/>
          </a:p>
          <a:p>
            <a:pPr marL="384048" lvl="3" indent="0">
              <a:buFont typeface="Calibri" pitchFamily="34" charset="0"/>
              <a:buNone/>
            </a:pPr>
            <a:endParaRPr lang="en-US" sz="2200" dirty="0" smtClean="0"/>
          </a:p>
          <a:p>
            <a:pPr marL="384048" lvl="3" indent="0">
              <a:buFont typeface="Calibri" pitchFamily="34" charset="0"/>
              <a:buNone/>
            </a:pPr>
            <a:endParaRPr lang="en-US" sz="2200" dirty="0" smtClean="0"/>
          </a:p>
          <a:p>
            <a:pPr marL="0" indent="0">
              <a:buFont typeface="Calibri" panose="020F0502020204030204" pitchFamily="34" charset="0"/>
              <a:buNone/>
            </a:pPr>
            <a:endParaRPr lang="en-US" sz="1400" dirty="0" smtClean="0"/>
          </a:p>
          <a:p>
            <a:pPr marL="384048" lvl="3" indent="0">
              <a:buFont typeface="Calibri" pitchFamily="34" charset="0"/>
              <a:buNone/>
            </a:pPr>
            <a:endParaRPr lang="en-US" sz="2200" dirty="0" smtClean="0"/>
          </a:p>
        </p:txBody>
      </p:sp>
    </p:spTree>
    <p:extLst>
      <p:ext uri="{BB962C8B-B14F-4D97-AF65-F5344CB8AC3E}">
        <p14:creationId xmlns:p14="http://schemas.microsoft.com/office/powerpoint/2010/main" val="27965783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Salt File System (Master)</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6306" y="2965875"/>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p:cNvSpPr txBox="1">
            <a:spLocks/>
          </p:cNvSpPr>
          <p:nvPr/>
        </p:nvSpPr>
        <p:spPr>
          <a:xfrm>
            <a:off x="5382669" y="3264381"/>
            <a:ext cx="737288" cy="353644"/>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b="1" i="1" dirty="0" smtClean="0"/>
              <a:t>salt</a:t>
            </a:r>
          </a:p>
          <a:p>
            <a:pPr marL="0" indent="0">
              <a:buFont typeface="Calibri" panose="020F0502020204030204" pitchFamily="34" charset="0"/>
              <a:buNone/>
            </a:pPr>
            <a:endParaRPr lang="en-US" sz="1400" dirty="0" smtClean="0"/>
          </a:p>
        </p:txBody>
      </p:sp>
      <p:pic>
        <p:nvPicPr>
          <p:cNvPr id="16"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8190" y="4052464"/>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p:cNvSpPr txBox="1">
            <a:spLocks/>
          </p:cNvSpPr>
          <p:nvPr/>
        </p:nvSpPr>
        <p:spPr>
          <a:xfrm>
            <a:off x="4294553" y="4353971"/>
            <a:ext cx="627831" cy="313262"/>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b="1" i="1" dirty="0" smtClean="0"/>
              <a:t>top.sls</a:t>
            </a:r>
          </a:p>
          <a:p>
            <a:pPr marL="0" indent="0">
              <a:buFont typeface="Calibri" panose="020F0502020204030204" pitchFamily="34" charset="0"/>
              <a:buNone/>
            </a:pPr>
            <a:endParaRPr lang="en-US" sz="1400" dirty="0" smtClean="0"/>
          </a:p>
        </p:txBody>
      </p:sp>
      <p:pic>
        <p:nvPicPr>
          <p:cNvPr id="20"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4031" y="4052464"/>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p:cNvSpPr txBox="1">
            <a:spLocks/>
          </p:cNvSpPr>
          <p:nvPr/>
        </p:nvSpPr>
        <p:spPr>
          <a:xfrm>
            <a:off x="5501256" y="4311264"/>
            <a:ext cx="655770" cy="448561"/>
          </a:xfrm>
          <a:prstGeom prst="rect">
            <a:avLst/>
          </a:prstGeom>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5600" b="1" i="1" dirty="0"/>
              <a:t>n</a:t>
            </a:r>
            <a:r>
              <a:rPr lang="en-US" sz="5600" b="1" i="1" dirty="0" smtClean="0"/>
              <a:t>ginx</a:t>
            </a:r>
          </a:p>
          <a:p>
            <a:pPr marL="0" indent="0" algn="ctr">
              <a:lnSpc>
                <a:spcPct val="120000"/>
              </a:lnSpc>
              <a:spcBef>
                <a:spcPts val="0"/>
              </a:spcBef>
              <a:spcAft>
                <a:spcPts val="0"/>
              </a:spcAft>
              <a:buFont typeface="Calibri" panose="020F0502020204030204" pitchFamily="34" charset="0"/>
              <a:buNone/>
            </a:pPr>
            <a:r>
              <a:rPr lang="en-US" sz="5600" b="1" i="1" dirty="0" smtClean="0"/>
              <a:t>.sls</a:t>
            </a:r>
          </a:p>
          <a:p>
            <a:pPr marL="0" indent="0">
              <a:buFont typeface="Calibri" panose="020F0502020204030204" pitchFamily="34" charset="0"/>
              <a:buNone/>
            </a:pPr>
            <a:endParaRPr lang="en-US" sz="1400" dirty="0" smtClean="0"/>
          </a:p>
        </p:txBody>
      </p:sp>
      <p:pic>
        <p:nvPicPr>
          <p:cNvPr id="30"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7308" y="4072472"/>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31" name="Content Placeholder 2"/>
          <p:cNvSpPr txBox="1">
            <a:spLocks/>
          </p:cNvSpPr>
          <p:nvPr/>
        </p:nvSpPr>
        <p:spPr>
          <a:xfrm>
            <a:off x="6705732" y="4257822"/>
            <a:ext cx="744286" cy="574985"/>
          </a:xfrm>
          <a:prstGeom prst="rect">
            <a:avLst/>
          </a:prstGeom>
        </p:spPr>
        <p:txBody>
          <a:bodyPr vert="horz" lIns="0" tIns="45720" rIns="0" bIns="45720" rtlCol="0">
            <a:normAutofit fontScale="5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2600" b="1" i="1" dirty="0" smtClean="0"/>
              <a:t>nginx</a:t>
            </a:r>
          </a:p>
          <a:p>
            <a:pPr marL="0" indent="0" algn="ctr">
              <a:lnSpc>
                <a:spcPct val="120000"/>
              </a:lnSpc>
              <a:spcBef>
                <a:spcPts val="0"/>
              </a:spcBef>
              <a:spcAft>
                <a:spcPts val="0"/>
              </a:spcAft>
              <a:buFont typeface="Calibri" panose="020F0502020204030204" pitchFamily="34" charset="0"/>
              <a:buNone/>
            </a:pPr>
            <a:r>
              <a:rPr lang="en-US" sz="2600" b="1" i="1" dirty="0" smtClean="0"/>
              <a:t>.conf</a:t>
            </a:r>
          </a:p>
          <a:p>
            <a:pPr marL="0" indent="0">
              <a:buFont typeface="Calibri" panose="020F0502020204030204" pitchFamily="34" charset="0"/>
              <a:buNone/>
            </a:pPr>
            <a:endParaRPr lang="en-US" sz="1400" dirty="0" smtClean="0"/>
          </a:p>
        </p:txBody>
      </p:sp>
      <p:pic>
        <p:nvPicPr>
          <p:cNvPr id="32"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6950" y="1916585"/>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33" name="Content Placeholder 2"/>
          <p:cNvSpPr txBox="1">
            <a:spLocks/>
          </p:cNvSpPr>
          <p:nvPr/>
        </p:nvSpPr>
        <p:spPr>
          <a:xfrm>
            <a:off x="5365661" y="2201821"/>
            <a:ext cx="631926" cy="353644"/>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b="1" i="1" smtClean="0"/>
              <a:t>srv</a:t>
            </a:r>
          </a:p>
          <a:p>
            <a:pPr marL="0" indent="0">
              <a:buFont typeface="Calibri" panose="020F0502020204030204" pitchFamily="34" charset="0"/>
              <a:buNone/>
            </a:pPr>
            <a:endParaRPr lang="en-US" sz="1400" dirty="0" smtClean="0"/>
          </a:p>
        </p:txBody>
      </p:sp>
      <p:sp>
        <p:nvSpPr>
          <p:cNvPr id="34" name="Content Placeholder 2"/>
          <p:cNvSpPr txBox="1">
            <a:spLocks/>
          </p:cNvSpPr>
          <p:nvPr/>
        </p:nvSpPr>
        <p:spPr>
          <a:xfrm>
            <a:off x="1216599" y="2140885"/>
            <a:ext cx="3556820" cy="53895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b="1" dirty="0" smtClean="0"/>
              <a:t>salt     ‘*’     state.apply</a:t>
            </a:r>
            <a:endParaRPr lang="en-US" sz="2200" dirty="0" smtClean="0"/>
          </a:p>
          <a:p>
            <a:pPr marL="384048" lvl="3" indent="0">
              <a:buFont typeface="Calibri" pitchFamily="34" charset="0"/>
              <a:buNone/>
            </a:pPr>
            <a:endParaRPr lang="en-US" sz="2200" dirty="0" smtClean="0"/>
          </a:p>
          <a:p>
            <a:pPr marL="384048" lvl="3" indent="0">
              <a:buFont typeface="Calibri" pitchFamily="34" charset="0"/>
              <a:buNone/>
            </a:pPr>
            <a:endParaRPr lang="en-US" sz="2200" dirty="0" smtClean="0"/>
          </a:p>
          <a:p>
            <a:pPr marL="0" indent="0">
              <a:buFont typeface="Calibri" panose="020F0502020204030204" pitchFamily="34" charset="0"/>
              <a:buNone/>
            </a:pPr>
            <a:endParaRPr lang="en-US" sz="1400" dirty="0" smtClean="0"/>
          </a:p>
          <a:p>
            <a:pPr marL="384048" lvl="3" indent="0">
              <a:buFont typeface="Calibri" pitchFamily="34" charset="0"/>
              <a:buNone/>
            </a:pPr>
            <a:endParaRPr lang="en-US" sz="2200" dirty="0" smtClean="0"/>
          </a:p>
        </p:txBody>
      </p:sp>
      <p:pic>
        <p:nvPicPr>
          <p:cNvPr id="6" name="Picture 5"/>
          <p:cNvPicPr>
            <a:picLocks noChangeAspect="1"/>
          </p:cNvPicPr>
          <p:nvPr/>
        </p:nvPicPr>
        <p:blipFill>
          <a:blip r:embed="rId5"/>
          <a:stretch>
            <a:fillRect/>
          </a:stretch>
        </p:blipFill>
        <p:spPr>
          <a:xfrm>
            <a:off x="1465403" y="4667233"/>
            <a:ext cx="2524125" cy="1171575"/>
          </a:xfrm>
          <a:prstGeom prst="rect">
            <a:avLst/>
          </a:prstGeom>
        </p:spPr>
      </p:pic>
      <p:grpSp>
        <p:nvGrpSpPr>
          <p:cNvPr id="26" name="Group 25"/>
          <p:cNvGrpSpPr/>
          <p:nvPr/>
        </p:nvGrpSpPr>
        <p:grpSpPr>
          <a:xfrm>
            <a:off x="6329597" y="3664933"/>
            <a:ext cx="606999" cy="646331"/>
            <a:chOff x="416900" y="2075736"/>
            <a:chExt cx="485089" cy="589742"/>
          </a:xfrm>
        </p:grpSpPr>
        <p:sp>
          <p:nvSpPr>
            <p:cNvPr id="27" name="Flowchart: Connector 26"/>
            <p:cNvSpPr/>
            <p:nvPr/>
          </p:nvSpPr>
          <p:spPr>
            <a:xfrm>
              <a:off x="484769" y="2144315"/>
              <a:ext cx="417220" cy="447616"/>
            </a:xfrm>
            <a:prstGeom prst="flowChartConnector">
              <a:avLst/>
            </a:prstGeom>
            <a:solidFill>
              <a:srgbClr val="BEEFFE"/>
            </a:solidFill>
            <a:ln w="952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416900" y="2075736"/>
              <a:ext cx="445842" cy="589742"/>
            </a:xfrm>
            <a:prstGeom prst="rect">
              <a:avLst/>
            </a:prstGeom>
            <a:noFill/>
          </p:spPr>
          <p:txBody>
            <a:bodyPr wrap="square" rtlCol="0">
              <a:spAutoFit/>
            </a:bodyPr>
            <a:lstStyle/>
            <a:p>
              <a:pPr algn="ctr"/>
              <a:r>
                <a:rPr lang="en-US" sz="3600" i="1" dirty="0" smtClean="0">
                  <a:solidFill>
                    <a:schemeClr val="accent3">
                      <a:lumMod val="50000"/>
                    </a:schemeClr>
                  </a:solidFill>
                  <a:latin typeface="Arial Rounded MT Bold" panose="020F0704030504030204" pitchFamily="34" charset="0"/>
                </a:rPr>
                <a:t>4</a:t>
              </a:r>
              <a:endParaRPr lang="en-US" sz="3600" i="1" dirty="0">
                <a:solidFill>
                  <a:schemeClr val="accent3">
                    <a:lumMod val="50000"/>
                  </a:schemeClr>
                </a:solidFill>
                <a:latin typeface="Arial Rounded MT Bold" panose="020F0704030504030204" pitchFamily="34" charset="0"/>
              </a:endParaRPr>
            </a:p>
          </p:txBody>
        </p:sp>
      </p:grpSp>
      <p:cxnSp>
        <p:nvCxnSpPr>
          <p:cNvPr id="22" name="Straight Arrow Connector 21"/>
          <p:cNvCxnSpPr/>
          <p:nvPr/>
        </p:nvCxnSpPr>
        <p:spPr>
          <a:xfrm flipV="1">
            <a:off x="3385751" y="4716860"/>
            <a:ext cx="3435179" cy="8438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
          <p:cNvSpPr txBox="1">
            <a:spLocks/>
          </p:cNvSpPr>
          <p:nvPr/>
        </p:nvSpPr>
        <p:spPr>
          <a:xfrm>
            <a:off x="1846220" y="4293138"/>
            <a:ext cx="1762490" cy="344307"/>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1800" b="1" i="1" dirty="0" smtClean="0"/>
              <a:t>/srv/salt/top.sls</a:t>
            </a:r>
            <a:endParaRPr lang="en-US" sz="1800" i="1" dirty="0" smtClean="0"/>
          </a:p>
          <a:p>
            <a:pPr marL="384048" lvl="3" indent="0">
              <a:buFont typeface="Calibri" pitchFamily="34" charset="0"/>
              <a:buNone/>
            </a:pPr>
            <a:endParaRPr lang="en-US" sz="2200" dirty="0" smtClean="0"/>
          </a:p>
          <a:p>
            <a:pPr marL="384048" lvl="3" indent="0">
              <a:buFont typeface="Calibri" pitchFamily="34" charset="0"/>
              <a:buNone/>
            </a:pPr>
            <a:endParaRPr lang="en-US" sz="2200" dirty="0" smtClean="0"/>
          </a:p>
          <a:p>
            <a:pPr marL="0" indent="0">
              <a:buFont typeface="Calibri" panose="020F0502020204030204" pitchFamily="34" charset="0"/>
              <a:buNone/>
            </a:pPr>
            <a:endParaRPr lang="en-US" sz="1400" dirty="0" smtClean="0"/>
          </a:p>
          <a:p>
            <a:pPr marL="384048" lvl="3" indent="0">
              <a:buFont typeface="Calibri" pitchFamily="34" charset="0"/>
              <a:buNone/>
            </a:pPr>
            <a:endParaRPr lang="en-US" sz="2200" dirty="0" smtClean="0"/>
          </a:p>
        </p:txBody>
      </p:sp>
    </p:spTree>
    <p:extLst>
      <p:ext uri="{BB962C8B-B14F-4D97-AF65-F5344CB8AC3E}">
        <p14:creationId xmlns:p14="http://schemas.microsoft.com/office/powerpoint/2010/main" val="6806380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Next Steps…</a:t>
            </a:r>
            <a:endParaRPr lang="en-US" i="1" dirty="0"/>
          </a:p>
        </p:txBody>
      </p:sp>
      <p:sp>
        <p:nvSpPr>
          <p:cNvPr id="3" name="Content Placeholder 2"/>
          <p:cNvSpPr>
            <a:spLocks noGrp="1"/>
          </p:cNvSpPr>
          <p:nvPr>
            <p:ph idx="4294967295"/>
          </p:nvPr>
        </p:nvSpPr>
        <p:spPr>
          <a:xfrm>
            <a:off x="1383323" y="1408601"/>
            <a:ext cx="10058400" cy="4851522"/>
          </a:xfrm>
        </p:spPr>
        <p:txBody>
          <a:bodyPr>
            <a:normAutofit/>
          </a:bodyPr>
          <a:lstStyle/>
          <a:p>
            <a:pPr indent="-365760">
              <a:buFont typeface="Wingdings" panose="05000000000000000000" pitchFamily="2" charset="2"/>
              <a:buChar char="§"/>
            </a:pPr>
            <a:r>
              <a:rPr lang="en-US" sz="2800" dirty="0" smtClean="0"/>
              <a:t>Jinja2</a:t>
            </a:r>
          </a:p>
          <a:p>
            <a:pPr marL="0" indent="0">
              <a:buNone/>
            </a:pPr>
            <a:endParaRPr lang="en-US" sz="1400" dirty="0" smtClean="0"/>
          </a:p>
          <a:p>
            <a:pPr indent="-365760">
              <a:buFont typeface="Wingdings" panose="05000000000000000000" pitchFamily="2" charset="2"/>
              <a:buChar char="§"/>
            </a:pPr>
            <a:r>
              <a:rPr lang="en-US" sz="2800" dirty="0" smtClean="0"/>
              <a:t>Pillars</a:t>
            </a:r>
          </a:p>
          <a:p>
            <a:pPr marL="0" indent="0">
              <a:buNone/>
            </a:pPr>
            <a:endParaRPr lang="en-US" sz="1400" dirty="0" smtClean="0"/>
          </a:p>
          <a:p>
            <a:pPr indent="-365760">
              <a:buFont typeface="Wingdings" panose="05000000000000000000" pitchFamily="2" charset="2"/>
              <a:buChar char="§"/>
            </a:pPr>
            <a:r>
              <a:rPr lang="en-US" sz="2800" dirty="0" smtClean="0"/>
              <a:t>.SLS Files (aka. State Tree) Organization</a:t>
            </a:r>
            <a:endParaRPr lang="en-US" sz="1400" dirty="0" smtClean="0"/>
          </a:p>
          <a:p>
            <a:pPr marL="0" indent="0">
              <a:buNone/>
            </a:pPr>
            <a:endParaRPr lang="en-US" sz="1400" dirty="0" smtClean="0"/>
          </a:p>
          <a:p>
            <a:pPr indent="-365760">
              <a:buFont typeface="Wingdings" panose="05000000000000000000" pitchFamily="2" charset="2"/>
              <a:buChar char="§"/>
            </a:pPr>
            <a:r>
              <a:rPr lang="en-US" sz="2800" dirty="0" smtClean="0"/>
              <a:t>Salt Best Practices</a:t>
            </a:r>
          </a:p>
          <a:p>
            <a:pPr marL="0" indent="0">
              <a:buNone/>
            </a:pPr>
            <a:endParaRPr lang="en-US" sz="1400" dirty="0"/>
          </a:p>
          <a:p>
            <a:pPr indent="-365760">
              <a:buFont typeface="Wingdings" panose="05000000000000000000" pitchFamily="2" charset="2"/>
              <a:buChar char="§"/>
            </a:pPr>
            <a:r>
              <a:rPr lang="en-US" sz="2800" dirty="0" smtClean="0"/>
              <a:t>Salt and Friends!</a:t>
            </a:r>
            <a:endParaRPr lang="en-US" sz="2800" dirty="0" smtClean="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8944" y="5106621"/>
            <a:ext cx="1153502" cy="11535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5793903" y="5373809"/>
            <a:ext cx="1362075" cy="619125"/>
          </a:xfrm>
          <a:prstGeom prst="rect">
            <a:avLst/>
          </a:prstGeom>
        </p:spPr>
      </p:pic>
      <p:pic>
        <p:nvPicPr>
          <p:cNvPr id="8" name="Picture 7"/>
          <p:cNvPicPr>
            <a:picLocks noChangeAspect="1"/>
          </p:cNvPicPr>
          <p:nvPr/>
        </p:nvPicPr>
        <p:blipFill>
          <a:blip r:embed="rId5"/>
          <a:stretch>
            <a:fillRect/>
          </a:stretch>
        </p:blipFill>
        <p:spPr>
          <a:xfrm>
            <a:off x="7295893" y="5335708"/>
            <a:ext cx="2114550" cy="695325"/>
          </a:xfrm>
          <a:prstGeom prst="rect">
            <a:avLst/>
          </a:prstGeom>
        </p:spPr>
      </p:pic>
    </p:spTree>
    <p:extLst>
      <p:ext uri="{BB962C8B-B14F-4D97-AF65-F5344CB8AC3E}">
        <p14:creationId xmlns:p14="http://schemas.microsoft.com/office/powerpoint/2010/main" val="30910087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Other Features</a:t>
            </a:r>
            <a:endParaRPr lang="en-US" i="1" dirty="0"/>
          </a:p>
        </p:txBody>
      </p:sp>
      <p:sp>
        <p:nvSpPr>
          <p:cNvPr id="3" name="Content Placeholder 2"/>
          <p:cNvSpPr>
            <a:spLocks noGrp="1"/>
          </p:cNvSpPr>
          <p:nvPr>
            <p:ph idx="4294967295"/>
          </p:nvPr>
        </p:nvSpPr>
        <p:spPr>
          <a:xfrm>
            <a:off x="1383323" y="1408601"/>
            <a:ext cx="10058400" cy="4851522"/>
          </a:xfrm>
        </p:spPr>
        <p:txBody>
          <a:bodyPr>
            <a:normAutofit/>
          </a:bodyPr>
          <a:lstStyle/>
          <a:p>
            <a:pPr indent="-365760">
              <a:buFont typeface="Wingdings" panose="05000000000000000000" pitchFamily="2" charset="2"/>
              <a:buChar char="§"/>
            </a:pPr>
            <a:r>
              <a:rPr lang="en-US" sz="2800" dirty="0" smtClean="0"/>
              <a:t>Beacons</a:t>
            </a:r>
          </a:p>
          <a:p>
            <a:pPr indent="-365760">
              <a:buFont typeface="Wingdings" panose="05000000000000000000" pitchFamily="2" charset="2"/>
              <a:buChar char="§"/>
            </a:pPr>
            <a:r>
              <a:rPr lang="en-US" sz="2800" dirty="0" smtClean="0"/>
              <a:t>Reactors</a:t>
            </a:r>
          </a:p>
          <a:p>
            <a:pPr indent="-365760">
              <a:buFont typeface="Wingdings" panose="05000000000000000000" pitchFamily="2" charset="2"/>
              <a:buChar char="§"/>
            </a:pPr>
            <a:r>
              <a:rPr lang="en-US" sz="2800" dirty="0" smtClean="0"/>
              <a:t>Runners</a:t>
            </a:r>
          </a:p>
          <a:p>
            <a:pPr indent="-365760">
              <a:buFont typeface="Wingdings" panose="05000000000000000000" pitchFamily="2" charset="2"/>
              <a:buChar char="§"/>
            </a:pPr>
            <a:r>
              <a:rPr lang="en-US" sz="2800" dirty="0" smtClean="0"/>
              <a:t>Returners</a:t>
            </a:r>
          </a:p>
          <a:p>
            <a:pPr indent="-365760">
              <a:buFont typeface="Wingdings" panose="05000000000000000000" pitchFamily="2" charset="2"/>
              <a:buChar char="§"/>
            </a:pPr>
            <a:r>
              <a:rPr lang="en-US" sz="2800" dirty="0" smtClean="0"/>
              <a:t>Database Connectivity</a:t>
            </a:r>
          </a:p>
          <a:p>
            <a:pPr indent="-365760">
              <a:buFont typeface="Wingdings" panose="05000000000000000000" pitchFamily="2" charset="2"/>
              <a:buChar char="§"/>
            </a:pPr>
            <a:r>
              <a:rPr lang="en-US" sz="2800" dirty="0" smtClean="0"/>
              <a:t>File System Connectivity</a:t>
            </a:r>
            <a:endParaRPr lang="en-US" sz="2800" dirty="0"/>
          </a:p>
          <a:p>
            <a:pPr indent="-365760">
              <a:buFont typeface="Wingdings" panose="05000000000000000000" pitchFamily="2" charset="2"/>
              <a:buChar char="§"/>
            </a:pPr>
            <a:r>
              <a:rPr lang="en-US" sz="2800" dirty="0" smtClean="0"/>
              <a:t>Salt-Cloud</a:t>
            </a:r>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0666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dirty="0" smtClean="0"/>
              <a:t>SaltStack Resources</a:t>
            </a:r>
            <a:endParaRPr lang="en-US" dirty="0"/>
          </a:p>
        </p:txBody>
      </p:sp>
      <p:sp>
        <p:nvSpPr>
          <p:cNvPr id="3" name="Content Placeholder 2"/>
          <p:cNvSpPr>
            <a:spLocks noGrp="1"/>
          </p:cNvSpPr>
          <p:nvPr>
            <p:ph idx="4294967295"/>
          </p:nvPr>
        </p:nvSpPr>
        <p:spPr>
          <a:xfrm>
            <a:off x="1383322" y="1270103"/>
            <a:ext cx="9308123" cy="4851522"/>
          </a:xfrm>
        </p:spPr>
        <p:txBody>
          <a:bodyPr>
            <a:normAutofit/>
          </a:bodyPr>
          <a:lstStyle/>
          <a:p>
            <a:pPr indent="-365760">
              <a:buFont typeface="Wingdings" panose="05000000000000000000" pitchFamily="2" charset="2"/>
              <a:buChar char="§"/>
            </a:pPr>
            <a:endParaRPr lang="en-US" sz="200" dirty="0" smtClean="0">
              <a:hlinkClick r:id="rId2"/>
            </a:endParaRPr>
          </a:p>
          <a:p>
            <a:pPr indent="-365760">
              <a:buFont typeface="Wingdings" panose="05000000000000000000" pitchFamily="2" charset="2"/>
              <a:buChar char="§"/>
            </a:pPr>
            <a:r>
              <a:rPr lang="en-US" sz="2600" dirty="0">
                <a:hlinkClick r:id="rId3"/>
              </a:rPr>
              <a:t>https://</a:t>
            </a:r>
            <a:r>
              <a:rPr lang="en-US" sz="2600" dirty="0" smtClean="0">
                <a:hlinkClick r:id="rId3"/>
              </a:rPr>
              <a:t>app.pluralsight.com/library/courses/salt-getting-started/table-of-contents</a:t>
            </a:r>
            <a:endParaRPr lang="en-US" sz="2600" dirty="0" smtClean="0"/>
          </a:p>
          <a:p>
            <a:pPr indent="-365760">
              <a:buFont typeface="Wingdings" panose="05000000000000000000" pitchFamily="2" charset="2"/>
              <a:buChar char="§"/>
            </a:pPr>
            <a:endParaRPr lang="en-US" sz="200" dirty="0" smtClean="0"/>
          </a:p>
          <a:p>
            <a:pPr indent="-365760">
              <a:buFont typeface="Wingdings" panose="05000000000000000000" pitchFamily="2" charset="2"/>
              <a:buChar char="§"/>
            </a:pPr>
            <a:r>
              <a:rPr lang="en-US" sz="2600" dirty="0">
                <a:hlinkClick r:id="rId4"/>
              </a:rPr>
              <a:t>https://</a:t>
            </a:r>
            <a:r>
              <a:rPr lang="en-US" sz="2600" dirty="0" smtClean="0">
                <a:hlinkClick r:id="rId4"/>
              </a:rPr>
              <a:t>app.pluralsight.com/library/courses/advanced-salt-master-tools/table-of-contents</a:t>
            </a:r>
            <a:endParaRPr lang="en-US" sz="2600" dirty="0" smtClean="0"/>
          </a:p>
          <a:p>
            <a:pPr marL="0" indent="0">
              <a:buNone/>
            </a:pPr>
            <a:endParaRPr lang="en-US" sz="200" dirty="0" smtClean="0"/>
          </a:p>
          <a:p>
            <a:pPr indent="-365760">
              <a:buFont typeface="Wingdings" panose="05000000000000000000" pitchFamily="2" charset="2"/>
              <a:buChar char="§"/>
            </a:pPr>
            <a:r>
              <a:rPr lang="en-US" sz="2600" dirty="0">
                <a:hlinkClick r:id="rId5"/>
              </a:rPr>
              <a:t>https://</a:t>
            </a:r>
            <a:r>
              <a:rPr lang="en-US" sz="2600" dirty="0" smtClean="0">
                <a:hlinkClick r:id="rId5"/>
              </a:rPr>
              <a:t>www.packtpub.com/networking-and-servers/learning-salt</a:t>
            </a:r>
            <a:endParaRPr lang="en-US" sz="2600" dirty="0" smtClean="0"/>
          </a:p>
          <a:p>
            <a:pPr marL="0" indent="0">
              <a:buNone/>
            </a:pPr>
            <a:endParaRPr lang="en-US" sz="200" dirty="0" smtClean="0"/>
          </a:p>
          <a:p>
            <a:pPr marL="0" indent="0">
              <a:buNone/>
            </a:pPr>
            <a:endParaRPr lang="en-US" sz="200" dirty="0" smtClean="0"/>
          </a:p>
          <a:p>
            <a:pPr indent="-365760">
              <a:buFont typeface="Wingdings" panose="05000000000000000000" pitchFamily="2" charset="2"/>
              <a:buChar char="§"/>
            </a:pPr>
            <a:r>
              <a:rPr lang="en-US" sz="2600" dirty="0" smtClean="0">
                <a:hlinkClick r:id="rId6"/>
              </a:rPr>
              <a:t>https</a:t>
            </a:r>
            <a:r>
              <a:rPr lang="en-US" sz="2600" dirty="0">
                <a:hlinkClick r:id="rId6"/>
              </a:rPr>
              <a:t>://docs.saltstack.com/en/latest</a:t>
            </a:r>
            <a:r>
              <a:rPr lang="en-US" sz="2600" dirty="0" smtClean="0">
                <a:hlinkClick r:id="rId6"/>
              </a:rPr>
              <a:t>/</a:t>
            </a:r>
            <a:endParaRPr lang="en-US" sz="2600" dirty="0" smtClean="0"/>
          </a:p>
          <a:p>
            <a:pPr marL="0" indent="0">
              <a:buNone/>
            </a:pPr>
            <a:endParaRPr lang="en-US" sz="2200"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Image result for scholar readi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48605" y="5040923"/>
            <a:ext cx="1730177" cy="10476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saltstack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9"/>
          <a:stretch>
            <a:fillRect/>
          </a:stretch>
        </p:blipFill>
        <p:spPr>
          <a:xfrm>
            <a:off x="7918703" y="4542997"/>
            <a:ext cx="1261491" cy="1545535"/>
          </a:xfrm>
          <a:prstGeom prst="rect">
            <a:avLst/>
          </a:prstGeom>
          <a:effectLst>
            <a:outerShdw blurRad="292100" dist="139700" dir="2700000" algn="tl" rotWithShape="0">
              <a:prstClr val="black">
                <a:alpha val="65000"/>
              </a:prstClr>
            </a:outerShdw>
          </a:effectLst>
        </p:spPr>
      </p:pic>
      <p:pic>
        <p:nvPicPr>
          <p:cNvPr id="10" name="Picture 9"/>
          <p:cNvPicPr>
            <a:picLocks noChangeAspect="1"/>
          </p:cNvPicPr>
          <p:nvPr/>
        </p:nvPicPr>
        <p:blipFill>
          <a:blip r:embed="rId10"/>
          <a:stretch>
            <a:fillRect/>
          </a:stretch>
        </p:blipFill>
        <p:spPr>
          <a:xfrm>
            <a:off x="9508191" y="4542997"/>
            <a:ext cx="1183255" cy="1545535"/>
          </a:xfrm>
          <a:prstGeom prst="rect">
            <a:avLst/>
          </a:prstGeom>
          <a:effectLst>
            <a:outerShdw blurRad="292100" dist="139700" dir="2700000" algn="ctr" rotWithShape="0">
              <a:schemeClr val="tx1">
                <a:alpha val="65000"/>
              </a:schemeClr>
            </a:outerShdw>
          </a:effectLst>
        </p:spPr>
      </p:pic>
      <p:pic>
        <p:nvPicPr>
          <p:cNvPr id="1028" name="Picture 4"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5710" y="1464372"/>
            <a:ext cx="708551" cy="5314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0710" y="2580117"/>
            <a:ext cx="708551" cy="5314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5709" y="3695862"/>
            <a:ext cx="708551" cy="5314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official document stamp 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560782">
            <a:off x="402235" y="4491799"/>
            <a:ext cx="842661" cy="82589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520585" y="1639105"/>
            <a:ext cx="862736" cy="700083"/>
            <a:chOff x="470939" y="5368267"/>
            <a:chExt cx="1000018" cy="834923"/>
          </a:xfrm>
        </p:grpSpPr>
        <p:pic>
          <p:nvPicPr>
            <p:cNvPr id="27" name="Picture 14" descr="Image result for certificate ribbon 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39" y="5368267"/>
              <a:ext cx="1000018" cy="83492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4" descr="Related imag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6786" y="5564728"/>
              <a:ext cx="346445" cy="3568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133708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Thanks!</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that's all fol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199" y="1428647"/>
            <a:ext cx="7802823" cy="438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2633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8393723" cy="634877"/>
          </a:xfrm>
        </p:spPr>
        <p:txBody>
          <a:bodyPr>
            <a:normAutofit fontScale="90000"/>
          </a:bodyPr>
          <a:lstStyle/>
          <a:p>
            <a:r>
              <a:rPr lang="en-US" i="1" dirty="0" smtClean="0"/>
              <a:t>Background…</a:t>
            </a:r>
            <a:endParaRPr lang="en-US" i="1" dirty="0"/>
          </a:p>
        </p:txBody>
      </p:sp>
      <p:sp>
        <p:nvSpPr>
          <p:cNvPr id="3" name="Content Placeholder 2"/>
          <p:cNvSpPr>
            <a:spLocks noGrp="1"/>
          </p:cNvSpPr>
          <p:nvPr>
            <p:ph idx="4294967295"/>
          </p:nvPr>
        </p:nvSpPr>
        <p:spPr>
          <a:xfrm>
            <a:off x="1383323" y="1408601"/>
            <a:ext cx="10058400" cy="4867153"/>
          </a:xfrm>
        </p:spPr>
        <p:txBody>
          <a:bodyPr>
            <a:normAutofit lnSpcReduction="10000"/>
          </a:bodyPr>
          <a:lstStyle/>
          <a:p>
            <a:pPr marL="0" indent="0">
              <a:buNone/>
            </a:pPr>
            <a:r>
              <a:rPr lang="en-US" sz="2800" dirty="0" smtClean="0"/>
              <a:t>Mid 2000’s …. Virtualization:</a:t>
            </a:r>
          </a:p>
          <a:p>
            <a:pPr indent="-365760">
              <a:buFont typeface="Wingdings" panose="05000000000000000000" pitchFamily="2" charset="2"/>
              <a:buChar char="§"/>
            </a:pPr>
            <a:r>
              <a:rPr lang="en-US" sz="2800" i="1" u="sng" dirty="0" smtClean="0"/>
              <a:t>Waaaaaay</a:t>
            </a:r>
            <a:r>
              <a:rPr lang="en-US" sz="2800" dirty="0" smtClean="0"/>
              <a:t> More Servers!</a:t>
            </a:r>
          </a:p>
          <a:p>
            <a:pPr indent="-365760">
              <a:buFont typeface="Wingdings" panose="05000000000000000000" pitchFamily="2" charset="2"/>
              <a:buChar char="§"/>
            </a:pPr>
            <a:r>
              <a:rPr lang="en-US" sz="2800" dirty="0" smtClean="0"/>
              <a:t>Cloud Computing</a:t>
            </a:r>
          </a:p>
          <a:p>
            <a:pPr marL="0" indent="0">
              <a:buNone/>
            </a:pPr>
            <a:endParaRPr lang="en-US" sz="400" dirty="0" smtClean="0"/>
          </a:p>
          <a:p>
            <a:pPr marL="0" indent="0">
              <a:buNone/>
            </a:pPr>
            <a:r>
              <a:rPr lang="en-US" sz="2800" dirty="0" smtClean="0"/>
              <a:t>Also:</a:t>
            </a:r>
          </a:p>
          <a:p>
            <a:pPr indent="-365760">
              <a:buFont typeface="Wingdings" panose="05000000000000000000" pitchFamily="2" charset="2"/>
              <a:buChar char="§"/>
            </a:pPr>
            <a:r>
              <a:rPr lang="en-US" sz="2800" dirty="0" smtClean="0"/>
              <a:t>Distributed Architectures</a:t>
            </a:r>
            <a:endParaRPr lang="en-US" sz="500" dirty="0" smtClean="0"/>
          </a:p>
          <a:p>
            <a:pPr indent="-365760">
              <a:buFont typeface="Wingdings" panose="05000000000000000000" pitchFamily="2" charset="2"/>
              <a:buChar char="§"/>
            </a:pPr>
            <a:r>
              <a:rPr lang="en-US" sz="2800" dirty="0" smtClean="0"/>
              <a:t>Microservices</a:t>
            </a:r>
          </a:p>
          <a:p>
            <a:pPr indent="-365760">
              <a:buFont typeface="Wingdings" panose="05000000000000000000" pitchFamily="2" charset="2"/>
              <a:buChar char="§"/>
            </a:pPr>
            <a:r>
              <a:rPr lang="en-US" sz="2800" dirty="0" smtClean="0"/>
              <a:t>Big Data Infrastructure</a:t>
            </a:r>
          </a:p>
          <a:p>
            <a:pPr marL="0" indent="0">
              <a:buNone/>
            </a:pPr>
            <a:endParaRPr lang="en-US" sz="500" dirty="0" smtClean="0"/>
          </a:p>
          <a:p>
            <a:pPr marL="0" indent="0">
              <a:buNone/>
            </a:pPr>
            <a:r>
              <a:rPr lang="en-US" sz="2800" dirty="0"/>
              <a:t>	</a:t>
            </a:r>
            <a:endParaRPr lang="en-US" sz="4000" dirty="0"/>
          </a:p>
        </p:txBody>
      </p:sp>
      <p:cxnSp>
        <p:nvCxnSpPr>
          <p:cNvPr id="8" name="Straight Connector 7"/>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sp>
        <p:nvSpPr>
          <p:cNvPr id="5" name="Horizontal Scroll 4"/>
          <p:cNvSpPr/>
          <p:nvPr/>
        </p:nvSpPr>
        <p:spPr>
          <a:xfrm>
            <a:off x="8096738" y="1232852"/>
            <a:ext cx="2469660" cy="811420"/>
          </a:xfrm>
          <a:prstGeom prst="horizontalScroll">
            <a:avLst/>
          </a:prstGeom>
          <a:solidFill>
            <a:srgbClr val="F3FCFF"/>
          </a:solid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rgbClr val="002060"/>
                </a:solidFill>
                <a:latin typeface="Baskerville Old Face" panose="02020602080505020303" pitchFamily="18" charset="0"/>
              </a:rPr>
              <a:t>The Old Guard…</a:t>
            </a:r>
            <a:endParaRPr lang="en-US" sz="2000" i="1" dirty="0">
              <a:solidFill>
                <a:srgbClr val="002060"/>
              </a:solidFill>
              <a:latin typeface="Baskerville Old Face" panose="02020602080505020303" pitchFamily="18" charset="0"/>
            </a:endParaRPr>
          </a:p>
        </p:txBody>
      </p:sp>
      <p:pic>
        <p:nvPicPr>
          <p:cNvPr id="2050"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uppe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3264" y="2592260"/>
            <a:ext cx="2403702" cy="87984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uppet logo transpar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738" y="2622041"/>
            <a:ext cx="852243" cy="8374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fengine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7292" y="2155092"/>
            <a:ext cx="1242891" cy="338716"/>
          </a:xfrm>
          <a:prstGeom prst="rect">
            <a:avLst/>
          </a:prstGeom>
          <a:noFill/>
          <a:extLst>
            <a:ext uri="{909E8E84-426E-40DD-AFC4-6F175D3DCCD1}">
              <a14:hiddenFill xmlns:a14="http://schemas.microsoft.com/office/drawing/2010/main">
                <a:solidFill>
                  <a:srgbClr val="FFFFFF"/>
                </a:solidFill>
              </a14:hiddenFill>
            </a:ext>
          </a:extLst>
        </p:spPr>
      </p:pic>
      <p:sp>
        <p:nvSpPr>
          <p:cNvPr id="15" name="Horizontal Scroll 14"/>
          <p:cNvSpPr/>
          <p:nvPr/>
        </p:nvSpPr>
        <p:spPr>
          <a:xfrm>
            <a:off x="8135450" y="4064656"/>
            <a:ext cx="2469660" cy="811420"/>
          </a:xfrm>
          <a:prstGeom prst="horizontalScroll">
            <a:avLst/>
          </a:prstGeom>
          <a:solidFill>
            <a:srgbClr val="00B05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bg1"/>
                </a:solidFill>
                <a:latin typeface="Baskerville Old Face" panose="02020602080505020303" pitchFamily="18" charset="0"/>
              </a:rPr>
              <a:t>The “New” Kids…</a:t>
            </a:r>
            <a:endParaRPr lang="en-US" sz="2000" i="1" dirty="0">
              <a:solidFill>
                <a:schemeClr val="bg1"/>
              </a:solidFill>
              <a:latin typeface="Baskerville Old Face" panose="02020602080505020303" pitchFamily="18" charset="0"/>
            </a:endParaRPr>
          </a:p>
        </p:txBody>
      </p:sp>
      <p:pic>
        <p:nvPicPr>
          <p:cNvPr id="1034" name="Picture 10" descr="Image result for ansible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8982" y="5045538"/>
            <a:ext cx="1296620" cy="18131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2118" y="5405360"/>
            <a:ext cx="1656129" cy="519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6684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Salt File System (Master)</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8261" y="1962275"/>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4294967295"/>
          </p:nvPr>
        </p:nvSpPr>
        <p:spPr>
          <a:xfrm>
            <a:off x="8196972" y="2247511"/>
            <a:ext cx="631926" cy="353644"/>
          </a:xfrm>
        </p:spPr>
        <p:txBody>
          <a:bodyPr>
            <a:normAutofit fontScale="77500" lnSpcReduction="20000"/>
          </a:bodyPr>
          <a:lstStyle/>
          <a:p>
            <a:pPr marL="0" indent="0" algn="ctr">
              <a:buNone/>
            </a:pPr>
            <a:r>
              <a:rPr lang="en-US" sz="2800" b="1" i="1" dirty="0" smtClean="0"/>
              <a:t>srv</a:t>
            </a:r>
            <a:endParaRPr lang="en-US" sz="2800" b="1" i="1" dirty="0" smtClean="0"/>
          </a:p>
          <a:p>
            <a:pPr marL="0" indent="0">
              <a:buNone/>
            </a:pPr>
            <a:endParaRPr lang="en-US" sz="1400" dirty="0" smtClean="0"/>
          </a:p>
        </p:txBody>
      </p:sp>
      <p:pic>
        <p:nvPicPr>
          <p:cNvPr id="9"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8261" y="3011565"/>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8174624" y="3306962"/>
            <a:ext cx="737288" cy="353644"/>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b="1" i="1" dirty="0" smtClean="0"/>
              <a:t>salt</a:t>
            </a:r>
          </a:p>
          <a:p>
            <a:pPr marL="0" indent="0">
              <a:buFont typeface="Calibri" panose="020F0502020204030204" pitchFamily="34" charset="0"/>
              <a:buNone/>
            </a:pPr>
            <a:endParaRPr lang="en-US" sz="1400" dirty="0" smtClean="0"/>
          </a:p>
        </p:txBody>
      </p:sp>
      <p:pic>
        <p:nvPicPr>
          <p:cNvPr id="11"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1315" y="3011565"/>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p:cNvSpPr txBox="1">
            <a:spLocks/>
          </p:cNvSpPr>
          <p:nvPr/>
        </p:nvSpPr>
        <p:spPr>
          <a:xfrm>
            <a:off x="3057678" y="3310071"/>
            <a:ext cx="737288" cy="353644"/>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b="1" i="1" dirty="0" smtClean="0"/>
              <a:t>salt</a:t>
            </a:r>
          </a:p>
          <a:p>
            <a:pPr marL="0" indent="0">
              <a:buFont typeface="Calibri" panose="020F0502020204030204" pitchFamily="34" charset="0"/>
              <a:buNone/>
            </a:pPr>
            <a:endParaRPr lang="en-US" sz="1400" dirty="0" smtClean="0"/>
          </a:p>
        </p:txBody>
      </p:sp>
      <p:pic>
        <p:nvPicPr>
          <p:cNvPr id="14"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7781" y="4118162"/>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p:cNvSpPr txBox="1">
            <a:spLocks/>
          </p:cNvSpPr>
          <p:nvPr/>
        </p:nvSpPr>
        <p:spPr>
          <a:xfrm>
            <a:off x="7244144" y="4419669"/>
            <a:ext cx="627831" cy="365394"/>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600" b="1" i="1" dirty="0" smtClean="0"/>
              <a:t>top.sls</a:t>
            </a:r>
          </a:p>
          <a:p>
            <a:pPr marL="0" indent="0">
              <a:buFont typeface="Calibri" panose="020F0502020204030204" pitchFamily="34" charset="0"/>
              <a:buNone/>
            </a:pPr>
            <a:endParaRPr lang="en-US" sz="1400" dirty="0" smtClean="0"/>
          </a:p>
        </p:txBody>
      </p:sp>
      <p:pic>
        <p:nvPicPr>
          <p:cNvPr id="16"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3199" y="4098154"/>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p:cNvSpPr txBox="1">
            <a:spLocks/>
          </p:cNvSpPr>
          <p:nvPr/>
        </p:nvSpPr>
        <p:spPr>
          <a:xfrm>
            <a:off x="1969562" y="4399661"/>
            <a:ext cx="627831" cy="313262"/>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b="1" i="1" dirty="0" smtClean="0"/>
              <a:t>top.sls</a:t>
            </a:r>
          </a:p>
          <a:p>
            <a:pPr marL="0" indent="0">
              <a:buFont typeface="Calibri" panose="020F0502020204030204" pitchFamily="34" charset="0"/>
              <a:buNone/>
            </a:pPr>
            <a:endParaRPr lang="en-US" sz="1400" dirty="0" smtClean="0"/>
          </a:p>
        </p:txBody>
      </p:sp>
      <p:pic>
        <p:nvPicPr>
          <p:cNvPr id="18"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3023" y="4047789"/>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p:cNvSpPr txBox="1">
            <a:spLocks/>
          </p:cNvSpPr>
          <p:nvPr/>
        </p:nvSpPr>
        <p:spPr>
          <a:xfrm>
            <a:off x="9169386" y="4323523"/>
            <a:ext cx="737288" cy="44540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200" b="1" i="1" dirty="0" smtClean="0"/>
              <a:t>nginx</a:t>
            </a:r>
          </a:p>
          <a:p>
            <a:pPr marL="0" indent="0">
              <a:buFont typeface="Calibri" panose="020F0502020204030204" pitchFamily="34" charset="0"/>
              <a:buNone/>
            </a:pPr>
            <a:endParaRPr lang="en-US" sz="1400" dirty="0" smtClean="0"/>
          </a:p>
        </p:txBody>
      </p:sp>
      <p:pic>
        <p:nvPicPr>
          <p:cNvPr id="20"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9040" y="4098154"/>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p:cNvSpPr txBox="1">
            <a:spLocks/>
          </p:cNvSpPr>
          <p:nvPr/>
        </p:nvSpPr>
        <p:spPr>
          <a:xfrm>
            <a:off x="3176265" y="4356954"/>
            <a:ext cx="655770" cy="448561"/>
          </a:xfrm>
          <a:prstGeom prst="rect">
            <a:avLst/>
          </a:prstGeom>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5600" b="1" i="1" dirty="0"/>
              <a:t>n</a:t>
            </a:r>
            <a:r>
              <a:rPr lang="en-US" sz="5600" b="1" i="1" dirty="0" smtClean="0"/>
              <a:t>ginx</a:t>
            </a:r>
          </a:p>
          <a:p>
            <a:pPr marL="0" indent="0" algn="ctr">
              <a:lnSpc>
                <a:spcPct val="120000"/>
              </a:lnSpc>
              <a:spcBef>
                <a:spcPts val="0"/>
              </a:spcBef>
              <a:spcAft>
                <a:spcPts val="0"/>
              </a:spcAft>
              <a:buFont typeface="Calibri" panose="020F0502020204030204" pitchFamily="34" charset="0"/>
              <a:buNone/>
            </a:pPr>
            <a:r>
              <a:rPr lang="en-US" sz="5600" b="1" i="1" dirty="0" smtClean="0"/>
              <a:t>.sls</a:t>
            </a:r>
          </a:p>
          <a:p>
            <a:pPr marL="0" indent="0">
              <a:buFont typeface="Calibri" panose="020F0502020204030204" pitchFamily="34" charset="0"/>
              <a:buNone/>
            </a:pPr>
            <a:endParaRPr lang="en-US" sz="1400" dirty="0" smtClean="0"/>
          </a:p>
        </p:txBody>
      </p:sp>
      <p:pic>
        <p:nvPicPr>
          <p:cNvPr id="22"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3621" y="5085929"/>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23" name="Content Placeholder 2"/>
          <p:cNvSpPr txBox="1">
            <a:spLocks/>
          </p:cNvSpPr>
          <p:nvPr/>
        </p:nvSpPr>
        <p:spPr>
          <a:xfrm>
            <a:off x="8599984" y="5387436"/>
            <a:ext cx="627831" cy="313262"/>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b="1" i="1" dirty="0" smtClean="0"/>
              <a:t>init.sls</a:t>
            </a:r>
          </a:p>
          <a:p>
            <a:pPr marL="0" indent="0">
              <a:buFont typeface="Calibri" panose="020F0502020204030204" pitchFamily="34" charset="0"/>
              <a:buNone/>
            </a:pPr>
            <a:endParaRPr lang="en-US" sz="1400" dirty="0" smtClean="0"/>
          </a:p>
        </p:txBody>
      </p:sp>
      <p:pic>
        <p:nvPicPr>
          <p:cNvPr id="24"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870" y="5085929"/>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p:cNvSpPr txBox="1">
            <a:spLocks/>
          </p:cNvSpPr>
          <p:nvPr/>
        </p:nvSpPr>
        <p:spPr>
          <a:xfrm>
            <a:off x="9764294" y="5271279"/>
            <a:ext cx="744286" cy="574985"/>
          </a:xfrm>
          <a:prstGeom prst="rect">
            <a:avLst/>
          </a:prstGeom>
        </p:spPr>
        <p:txBody>
          <a:bodyPr vert="horz" lIns="0" tIns="45720" rIns="0" bIns="45720" rtlCol="0">
            <a:normAutofit fontScale="5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2600" b="1" i="1" dirty="0" smtClean="0"/>
              <a:t>nginx</a:t>
            </a:r>
          </a:p>
          <a:p>
            <a:pPr marL="0" indent="0" algn="ctr">
              <a:lnSpc>
                <a:spcPct val="120000"/>
              </a:lnSpc>
              <a:spcBef>
                <a:spcPts val="0"/>
              </a:spcBef>
              <a:spcAft>
                <a:spcPts val="0"/>
              </a:spcAft>
              <a:buFont typeface="Calibri" panose="020F0502020204030204" pitchFamily="34" charset="0"/>
              <a:buNone/>
            </a:pPr>
            <a:r>
              <a:rPr lang="en-US" sz="2600" b="1" i="1" dirty="0" smtClean="0"/>
              <a:t>.conf</a:t>
            </a:r>
          </a:p>
          <a:p>
            <a:pPr marL="0" indent="0">
              <a:buFont typeface="Calibri" panose="020F0502020204030204" pitchFamily="34" charset="0"/>
              <a:buNone/>
            </a:pPr>
            <a:endParaRPr lang="en-US" sz="1400" dirty="0" smtClean="0"/>
          </a:p>
        </p:txBody>
      </p:sp>
      <p:pic>
        <p:nvPicPr>
          <p:cNvPr id="30"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2317" y="4118162"/>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31" name="Content Placeholder 2"/>
          <p:cNvSpPr txBox="1">
            <a:spLocks/>
          </p:cNvSpPr>
          <p:nvPr/>
        </p:nvSpPr>
        <p:spPr>
          <a:xfrm>
            <a:off x="4380741" y="4303512"/>
            <a:ext cx="744286" cy="574985"/>
          </a:xfrm>
          <a:prstGeom prst="rect">
            <a:avLst/>
          </a:prstGeom>
        </p:spPr>
        <p:txBody>
          <a:bodyPr vert="horz" lIns="0" tIns="45720" rIns="0" bIns="45720" rtlCol="0">
            <a:normAutofit fontScale="5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2600" b="1" i="1" dirty="0" smtClean="0"/>
              <a:t>nginx</a:t>
            </a:r>
          </a:p>
          <a:p>
            <a:pPr marL="0" indent="0" algn="ctr">
              <a:lnSpc>
                <a:spcPct val="120000"/>
              </a:lnSpc>
              <a:spcBef>
                <a:spcPts val="0"/>
              </a:spcBef>
              <a:spcAft>
                <a:spcPts val="0"/>
              </a:spcAft>
              <a:buFont typeface="Calibri" panose="020F0502020204030204" pitchFamily="34" charset="0"/>
              <a:buNone/>
            </a:pPr>
            <a:r>
              <a:rPr lang="en-US" sz="2600" b="1" i="1" dirty="0" smtClean="0"/>
              <a:t>.conf</a:t>
            </a:r>
          </a:p>
          <a:p>
            <a:pPr marL="0" indent="0">
              <a:buFont typeface="Calibri" panose="020F0502020204030204" pitchFamily="34" charset="0"/>
              <a:buNone/>
            </a:pPr>
            <a:endParaRPr lang="en-US" sz="1400" dirty="0" smtClean="0"/>
          </a:p>
        </p:txBody>
      </p:sp>
      <p:pic>
        <p:nvPicPr>
          <p:cNvPr id="32"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1959" y="1962275"/>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33" name="Content Placeholder 2"/>
          <p:cNvSpPr txBox="1">
            <a:spLocks/>
          </p:cNvSpPr>
          <p:nvPr/>
        </p:nvSpPr>
        <p:spPr>
          <a:xfrm>
            <a:off x="3040670" y="2247511"/>
            <a:ext cx="631926" cy="353644"/>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b="1" i="1" smtClean="0"/>
              <a:t>srv</a:t>
            </a:r>
          </a:p>
          <a:p>
            <a:pPr marL="0" indent="0">
              <a:buFont typeface="Calibri" panose="020F0502020204030204" pitchFamily="34" charset="0"/>
              <a:buNone/>
            </a:pPr>
            <a:endParaRPr lang="en-US" sz="1400" dirty="0" smtClean="0"/>
          </a:p>
        </p:txBody>
      </p:sp>
      <p:cxnSp>
        <p:nvCxnSpPr>
          <p:cNvPr id="27" name="Straight Arrow Connector 26"/>
          <p:cNvCxnSpPr/>
          <p:nvPr/>
        </p:nvCxnSpPr>
        <p:spPr>
          <a:xfrm>
            <a:off x="5082682" y="4705158"/>
            <a:ext cx="4633188" cy="46820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792679" y="4878497"/>
            <a:ext cx="4750589" cy="82220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8828898" y="3965515"/>
            <a:ext cx="1359244" cy="103796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8303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Load Balancer App!</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8261" y="1962275"/>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4294967295"/>
          </p:nvPr>
        </p:nvSpPr>
        <p:spPr>
          <a:xfrm>
            <a:off x="8196972" y="2247511"/>
            <a:ext cx="631926" cy="353644"/>
          </a:xfrm>
        </p:spPr>
        <p:txBody>
          <a:bodyPr>
            <a:normAutofit fontScale="77500" lnSpcReduction="20000"/>
          </a:bodyPr>
          <a:lstStyle/>
          <a:p>
            <a:pPr marL="0" indent="0" algn="ctr">
              <a:buNone/>
            </a:pPr>
            <a:r>
              <a:rPr lang="en-US" sz="2800" b="1" i="1" dirty="0" smtClean="0"/>
              <a:t>srv</a:t>
            </a:r>
            <a:endParaRPr lang="en-US" sz="2800" b="1" i="1" dirty="0" smtClean="0"/>
          </a:p>
          <a:p>
            <a:pPr marL="0" indent="0">
              <a:buNone/>
            </a:pPr>
            <a:endParaRPr lang="en-US" sz="1400" dirty="0" smtClean="0"/>
          </a:p>
        </p:txBody>
      </p:sp>
      <p:pic>
        <p:nvPicPr>
          <p:cNvPr id="9"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8261" y="3011565"/>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8174624" y="3306962"/>
            <a:ext cx="737288" cy="353644"/>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b="1" i="1" dirty="0" smtClean="0"/>
              <a:t>salt</a:t>
            </a:r>
          </a:p>
          <a:p>
            <a:pPr marL="0" indent="0">
              <a:buFont typeface="Calibri" panose="020F0502020204030204" pitchFamily="34" charset="0"/>
              <a:buNone/>
            </a:pPr>
            <a:endParaRPr lang="en-US" sz="1400" dirty="0" smtClean="0"/>
          </a:p>
        </p:txBody>
      </p:sp>
      <p:pic>
        <p:nvPicPr>
          <p:cNvPr id="14"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8328" y="4129009"/>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p:cNvSpPr txBox="1">
            <a:spLocks/>
          </p:cNvSpPr>
          <p:nvPr/>
        </p:nvSpPr>
        <p:spPr>
          <a:xfrm>
            <a:off x="6614691" y="4430516"/>
            <a:ext cx="627831" cy="3653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1600" b="1" i="1" dirty="0" smtClean="0"/>
              <a:t>top.sls</a:t>
            </a:r>
          </a:p>
          <a:p>
            <a:pPr marL="0" indent="0">
              <a:buFont typeface="Calibri" panose="020F0502020204030204" pitchFamily="34" charset="0"/>
              <a:buNone/>
            </a:pPr>
            <a:endParaRPr lang="en-US" sz="1400" dirty="0" smtClean="0"/>
          </a:p>
        </p:txBody>
      </p:sp>
      <p:pic>
        <p:nvPicPr>
          <p:cNvPr id="18"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832" y="4129009"/>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p:cNvSpPr txBox="1">
            <a:spLocks/>
          </p:cNvSpPr>
          <p:nvPr/>
        </p:nvSpPr>
        <p:spPr>
          <a:xfrm>
            <a:off x="10123195" y="4404743"/>
            <a:ext cx="737288" cy="445400"/>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200" b="1" i="1" dirty="0" smtClean="0"/>
              <a:t>load-balance</a:t>
            </a:r>
          </a:p>
          <a:p>
            <a:pPr marL="0" indent="0">
              <a:buFont typeface="Calibri" panose="020F0502020204030204" pitchFamily="34" charset="0"/>
              <a:buNone/>
            </a:pPr>
            <a:endParaRPr lang="en-US" sz="1400" dirty="0" smtClean="0"/>
          </a:p>
        </p:txBody>
      </p:sp>
      <p:pic>
        <p:nvPicPr>
          <p:cNvPr id="22"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6840" y="5222234"/>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23" name="Content Placeholder 2"/>
          <p:cNvSpPr txBox="1">
            <a:spLocks/>
          </p:cNvSpPr>
          <p:nvPr/>
        </p:nvSpPr>
        <p:spPr>
          <a:xfrm>
            <a:off x="9803203" y="5523741"/>
            <a:ext cx="627831" cy="313262"/>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b="1" i="1" dirty="0" smtClean="0"/>
              <a:t>init.sls</a:t>
            </a:r>
          </a:p>
          <a:p>
            <a:pPr marL="0" indent="0">
              <a:buFont typeface="Calibri" panose="020F0502020204030204" pitchFamily="34" charset="0"/>
              <a:buNone/>
            </a:pPr>
            <a:endParaRPr lang="en-US" sz="1400" dirty="0" smtClean="0"/>
          </a:p>
        </p:txBody>
      </p:sp>
      <p:pic>
        <p:nvPicPr>
          <p:cNvPr id="24"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5110" y="5222234"/>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p:cNvSpPr txBox="1">
            <a:spLocks/>
          </p:cNvSpPr>
          <p:nvPr/>
        </p:nvSpPr>
        <p:spPr>
          <a:xfrm>
            <a:off x="10653534" y="5407584"/>
            <a:ext cx="744286" cy="574985"/>
          </a:xfrm>
          <a:prstGeom prst="rect">
            <a:avLst/>
          </a:prstGeom>
        </p:spPr>
        <p:txBody>
          <a:bodyPr vert="horz" lIns="0" tIns="45720" rIns="0" bIns="45720" rtlCol="0">
            <a:normAutofit fontScale="5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2600" b="1" i="1" dirty="0" smtClean="0"/>
              <a:t>nginx</a:t>
            </a:r>
          </a:p>
          <a:p>
            <a:pPr marL="0" indent="0" algn="ctr">
              <a:lnSpc>
                <a:spcPct val="120000"/>
              </a:lnSpc>
              <a:spcBef>
                <a:spcPts val="0"/>
              </a:spcBef>
              <a:spcAft>
                <a:spcPts val="0"/>
              </a:spcAft>
              <a:buFont typeface="Calibri" panose="020F0502020204030204" pitchFamily="34" charset="0"/>
              <a:buNone/>
            </a:pPr>
            <a:r>
              <a:rPr lang="en-US" sz="2600" b="1" i="1" dirty="0" smtClean="0"/>
              <a:t>.conf</a:t>
            </a:r>
          </a:p>
          <a:p>
            <a:pPr marL="0" indent="0">
              <a:buFont typeface="Calibri" panose="020F0502020204030204" pitchFamily="34" charset="0"/>
              <a:buNone/>
            </a:pPr>
            <a:endParaRPr lang="en-US" sz="1400" dirty="0" smtClean="0"/>
          </a:p>
        </p:txBody>
      </p:sp>
      <p:pic>
        <p:nvPicPr>
          <p:cNvPr id="27"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5711" y="4129009"/>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28" name="Content Placeholder 2"/>
          <p:cNvSpPr txBox="1">
            <a:spLocks/>
          </p:cNvSpPr>
          <p:nvPr/>
        </p:nvSpPr>
        <p:spPr>
          <a:xfrm>
            <a:off x="7652074" y="4430515"/>
            <a:ext cx="635191" cy="419627"/>
          </a:xfrm>
          <a:prstGeom prst="rect">
            <a:avLst/>
          </a:prstGeom>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4400" b="1" i="1" dirty="0" smtClean="0"/>
              <a:t>hwaas-site</a:t>
            </a:r>
          </a:p>
          <a:p>
            <a:pPr marL="0" indent="0" algn="ctr">
              <a:lnSpc>
                <a:spcPct val="120000"/>
              </a:lnSpc>
              <a:spcBef>
                <a:spcPts val="0"/>
              </a:spcBef>
              <a:spcAft>
                <a:spcPts val="0"/>
              </a:spcAft>
              <a:buFont typeface="Calibri" panose="020F0502020204030204" pitchFamily="34" charset="0"/>
              <a:buNone/>
            </a:pPr>
            <a:r>
              <a:rPr lang="en-US" sz="4400" b="1" i="1" dirty="0" smtClean="0"/>
              <a:t>.sls</a:t>
            </a:r>
          </a:p>
          <a:p>
            <a:pPr marL="0" indent="0">
              <a:lnSpc>
                <a:spcPct val="120000"/>
              </a:lnSpc>
              <a:spcBef>
                <a:spcPts val="0"/>
              </a:spcBef>
              <a:spcAft>
                <a:spcPts val="0"/>
              </a:spcAft>
              <a:buFont typeface="Calibri" panose="020F0502020204030204" pitchFamily="34" charset="0"/>
              <a:buNone/>
            </a:pPr>
            <a:endParaRPr lang="en-US" sz="1400" dirty="0" smtClean="0"/>
          </a:p>
        </p:txBody>
      </p:sp>
      <p:pic>
        <p:nvPicPr>
          <p:cNvPr id="29"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3094" y="4129009"/>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34" name="Content Placeholder 2"/>
          <p:cNvSpPr txBox="1">
            <a:spLocks/>
          </p:cNvSpPr>
          <p:nvPr/>
        </p:nvSpPr>
        <p:spPr>
          <a:xfrm>
            <a:off x="8689457" y="4341341"/>
            <a:ext cx="627831" cy="573307"/>
          </a:xfrm>
          <a:prstGeom prst="rect">
            <a:avLst/>
          </a:prstGeom>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4400" b="1" i="1" dirty="0"/>
              <a:t>n</a:t>
            </a:r>
            <a:r>
              <a:rPr lang="en-US" sz="4400" b="1" i="1" dirty="0" smtClean="0"/>
              <a:t>odejs-package</a:t>
            </a:r>
          </a:p>
          <a:p>
            <a:pPr marL="0" indent="0" algn="ctr">
              <a:lnSpc>
                <a:spcPct val="120000"/>
              </a:lnSpc>
              <a:spcBef>
                <a:spcPts val="0"/>
              </a:spcBef>
              <a:spcAft>
                <a:spcPts val="0"/>
              </a:spcAft>
              <a:buFont typeface="Calibri" panose="020F0502020204030204" pitchFamily="34" charset="0"/>
              <a:buNone/>
            </a:pPr>
            <a:r>
              <a:rPr lang="en-US" sz="4400" b="1" i="1" dirty="0" smtClean="0"/>
              <a:t>.sls</a:t>
            </a:r>
          </a:p>
          <a:p>
            <a:pPr marL="0" indent="0">
              <a:buFont typeface="Calibri" panose="020F0502020204030204" pitchFamily="34" charset="0"/>
              <a:buNone/>
            </a:pPr>
            <a:endParaRPr lang="en-US" sz="1400" dirty="0" smtClean="0"/>
          </a:p>
        </p:txBody>
      </p:sp>
      <p:pic>
        <p:nvPicPr>
          <p:cNvPr id="35" name="Picture 34" descr="http://icons.iconarchive.com/icons/tpdkdesign.net/refresh-cl/256/Hardware-My-Computer-3-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1846" y="1521389"/>
            <a:ext cx="733022" cy="73302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506272" y="5069252"/>
            <a:ext cx="1264346" cy="1186676"/>
            <a:chOff x="859840" y="5069252"/>
            <a:chExt cx="1264346" cy="1186676"/>
          </a:xfrm>
        </p:grpSpPr>
        <p:pic>
          <p:nvPicPr>
            <p:cNvPr id="37" name="Picture 36" descr="http://www.clipartbest.com/cliparts/7ia/kAy/7iakAyy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5208" y="5069252"/>
              <a:ext cx="908978" cy="908978"/>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Image result for nodej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9840" y="5759819"/>
              <a:ext cx="809857" cy="4961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172610" y="5069252"/>
            <a:ext cx="1262546" cy="1186676"/>
            <a:chOff x="2172610" y="5069252"/>
            <a:chExt cx="1262546" cy="1186676"/>
          </a:xfrm>
        </p:grpSpPr>
        <p:pic>
          <p:nvPicPr>
            <p:cNvPr id="38" name="Picture 37" descr="http://www.clipartbest.com/cliparts/7ia/kAy/7iakAyy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6178" y="5069252"/>
              <a:ext cx="908978" cy="9089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nodej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2610" y="5759819"/>
              <a:ext cx="809857" cy="4961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3838948" y="5069252"/>
            <a:ext cx="1310970" cy="1186676"/>
            <a:chOff x="3435156" y="5069252"/>
            <a:chExt cx="1310970" cy="1186676"/>
          </a:xfrm>
        </p:grpSpPr>
        <p:pic>
          <p:nvPicPr>
            <p:cNvPr id="39" name="Picture 38" descr="http://www.clipartbest.com/cliparts/7ia/kAy/7iakAyy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7148" y="5069252"/>
              <a:ext cx="908978" cy="90897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nodej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5156" y="5759819"/>
              <a:ext cx="809857" cy="4961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1885150" y="3432363"/>
            <a:ext cx="1550006" cy="932642"/>
            <a:chOff x="1885150" y="3432363"/>
            <a:chExt cx="1550006" cy="932642"/>
          </a:xfrm>
        </p:grpSpPr>
        <p:pic>
          <p:nvPicPr>
            <p:cNvPr id="36" name="Picture 35" descr="http://www.clipartbest.com/cliparts/7ia/kAy/7iakAyy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6178" y="3432363"/>
              <a:ext cx="908978" cy="90897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nginx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5150" y="4134636"/>
              <a:ext cx="1001465" cy="230369"/>
            </a:xfrm>
            <a:prstGeom prst="rect">
              <a:avLst/>
            </a:prstGeom>
            <a:noFill/>
            <a:extLst>
              <a:ext uri="{909E8E84-426E-40DD-AFC4-6F175D3DCCD1}">
                <a14:hiddenFill xmlns:a14="http://schemas.microsoft.com/office/drawing/2010/main">
                  <a:solidFill>
                    <a:srgbClr val="FFFFFF"/>
                  </a:solidFill>
                </a14:hiddenFill>
              </a:ext>
            </a:extLst>
          </p:spPr>
        </p:pic>
      </p:grpSp>
      <p:pic>
        <p:nvPicPr>
          <p:cNvPr id="44" name="Picture 43" descr="http://icons.iconarchive.com/icons/tpdkdesign.net/refresh-cl/256/Hardware-My-Computer-3-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0809" y="2079973"/>
            <a:ext cx="733022" cy="73302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http://icons.iconarchive.com/icons/tpdkdesign.net/refresh-cl/256/Hardware-My-Computer-3-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655" y="2079973"/>
            <a:ext cx="733022" cy="7330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http://icons.iconarchive.com/icons/tpdkdesign.net/refresh-cl/256/Hardware-My-Computer-3-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0618" y="1514489"/>
            <a:ext cx="733022" cy="733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6152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Load Balancer App!</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8261" y="1962275"/>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4294967295"/>
          </p:nvPr>
        </p:nvSpPr>
        <p:spPr>
          <a:xfrm>
            <a:off x="8196972" y="2247511"/>
            <a:ext cx="631926" cy="353644"/>
          </a:xfrm>
        </p:spPr>
        <p:txBody>
          <a:bodyPr>
            <a:normAutofit fontScale="77500" lnSpcReduction="20000"/>
          </a:bodyPr>
          <a:lstStyle/>
          <a:p>
            <a:pPr marL="0" indent="0" algn="ctr">
              <a:buNone/>
            </a:pPr>
            <a:r>
              <a:rPr lang="en-US" sz="2800" b="1" i="1" dirty="0" smtClean="0"/>
              <a:t>srv</a:t>
            </a:r>
            <a:endParaRPr lang="en-US" sz="2800" b="1" i="1" dirty="0" smtClean="0"/>
          </a:p>
          <a:p>
            <a:pPr marL="0" indent="0">
              <a:buNone/>
            </a:pPr>
            <a:endParaRPr lang="en-US" sz="1400" dirty="0" smtClean="0"/>
          </a:p>
        </p:txBody>
      </p:sp>
      <p:pic>
        <p:nvPicPr>
          <p:cNvPr id="9"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8261" y="3011565"/>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8174624" y="3306962"/>
            <a:ext cx="737288" cy="353644"/>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b="1" i="1" dirty="0" smtClean="0"/>
              <a:t>salt</a:t>
            </a:r>
          </a:p>
          <a:p>
            <a:pPr marL="0" indent="0">
              <a:buFont typeface="Calibri" panose="020F0502020204030204" pitchFamily="34" charset="0"/>
              <a:buNone/>
            </a:pPr>
            <a:endParaRPr lang="en-US" sz="1400" dirty="0" smtClean="0"/>
          </a:p>
        </p:txBody>
      </p:sp>
      <p:pic>
        <p:nvPicPr>
          <p:cNvPr id="14"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8328" y="4129009"/>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p:cNvSpPr txBox="1">
            <a:spLocks/>
          </p:cNvSpPr>
          <p:nvPr/>
        </p:nvSpPr>
        <p:spPr>
          <a:xfrm>
            <a:off x="6614691" y="4430516"/>
            <a:ext cx="627831" cy="3653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1600" b="1" i="1" dirty="0" smtClean="0"/>
              <a:t>top.sls</a:t>
            </a:r>
          </a:p>
          <a:p>
            <a:pPr marL="0" indent="0">
              <a:buFont typeface="Calibri" panose="020F0502020204030204" pitchFamily="34" charset="0"/>
              <a:buNone/>
            </a:pPr>
            <a:endParaRPr lang="en-US" sz="1400" dirty="0" smtClean="0"/>
          </a:p>
        </p:txBody>
      </p:sp>
      <p:pic>
        <p:nvPicPr>
          <p:cNvPr id="18"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832" y="4129009"/>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p:cNvSpPr txBox="1">
            <a:spLocks/>
          </p:cNvSpPr>
          <p:nvPr/>
        </p:nvSpPr>
        <p:spPr>
          <a:xfrm>
            <a:off x="10123195" y="4404743"/>
            <a:ext cx="737288" cy="445400"/>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200" b="1" i="1" dirty="0" smtClean="0"/>
              <a:t>load-balance</a:t>
            </a:r>
          </a:p>
          <a:p>
            <a:pPr marL="0" indent="0">
              <a:buFont typeface="Calibri" panose="020F0502020204030204" pitchFamily="34" charset="0"/>
              <a:buNone/>
            </a:pPr>
            <a:endParaRPr lang="en-US" sz="1400" dirty="0" smtClean="0"/>
          </a:p>
        </p:txBody>
      </p:sp>
      <p:pic>
        <p:nvPicPr>
          <p:cNvPr id="22"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6840" y="5222234"/>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23" name="Content Placeholder 2"/>
          <p:cNvSpPr txBox="1">
            <a:spLocks/>
          </p:cNvSpPr>
          <p:nvPr/>
        </p:nvSpPr>
        <p:spPr>
          <a:xfrm>
            <a:off x="9803203" y="5523741"/>
            <a:ext cx="627831" cy="313262"/>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b="1" i="1" dirty="0" smtClean="0"/>
              <a:t>init.sls</a:t>
            </a:r>
          </a:p>
          <a:p>
            <a:pPr marL="0" indent="0">
              <a:buFont typeface="Calibri" panose="020F0502020204030204" pitchFamily="34" charset="0"/>
              <a:buNone/>
            </a:pPr>
            <a:endParaRPr lang="en-US" sz="1400" dirty="0" smtClean="0"/>
          </a:p>
        </p:txBody>
      </p:sp>
      <p:pic>
        <p:nvPicPr>
          <p:cNvPr id="24"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5110" y="5222234"/>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p:cNvSpPr txBox="1">
            <a:spLocks/>
          </p:cNvSpPr>
          <p:nvPr/>
        </p:nvSpPr>
        <p:spPr>
          <a:xfrm>
            <a:off x="10653534" y="5407584"/>
            <a:ext cx="744286" cy="574985"/>
          </a:xfrm>
          <a:prstGeom prst="rect">
            <a:avLst/>
          </a:prstGeom>
        </p:spPr>
        <p:txBody>
          <a:bodyPr vert="horz" lIns="0" tIns="45720" rIns="0" bIns="45720" rtlCol="0">
            <a:normAutofit fontScale="5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2600" b="1" i="1" dirty="0" smtClean="0"/>
              <a:t>nginx</a:t>
            </a:r>
          </a:p>
          <a:p>
            <a:pPr marL="0" indent="0" algn="ctr">
              <a:lnSpc>
                <a:spcPct val="120000"/>
              </a:lnSpc>
              <a:spcBef>
                <a:spcPts val="0"/>
              </a:spcBef>
              <a:spcAft>
                <a:spcPts val="0"/>
              </a:spcAft>
              <a:buFont typeface="Calibri" panose="020F0502020204030204" pitchFamily="34" charset="0"/>
              <a:buNone/>
            </a:pPr>
            <a:r>
              <a:rPr lang="en-US" sz="2600" b="1" i="1" dirty="0" smtClean="0"/>
              <a:t>.conf</a:t>
            </a:r>
          </a:p>
          <a:p>
            <a:pPr marL="0" indent="0">
              <a:buFont typeface="Calibri" panose="020F0502020204030204" pitchFamily="34" charset="0"/>
              <a:buNone/>
            </a:pPr>
            <a:endParaRPr lang="en-US" sz="1400" dirty="0" smtClean="0"/>
          </a:p>
        </p:txBody>
      </p:sp>
      <p:pic>
        <p:nvPicPr>
          <p:cNvPr id="27"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5711" y="4129009"/>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28" name="Content Placeholder 2"/>
          <p:cNvSpPr txBox="1">
            <a:spLocks/>
          </p:cNvSpPr>
          <p:nvPr/>
        </p:nvSpPr>
        <p:spPr>
          <a:xfrm>
            <a:off x="7652074" y="4430515"/>
            <a:ext cx="635191" cy="419627"/>
          </a:xfrm>
          <a:prstGeom prst="rect">
            <a:avLst/>
          </a:prstGeom>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4400" b="1" i="1" dirty="0" smtClean="0"/>
              <a:t>hwaas-site</a:t>
            </a:r>
          </a:p>
          <a:p>
            <a:pPr marL="0" indent="0" algn="ctr">
              <a:lnSpc>
                <a:spcPct val="120000"/>
              </a:lnSpc>
              <a:spcBef>
                <a:spcPts val="0"/>
              </a:spcBef>
              <a:spcAft>
                <a:spcPts val="0"/>
              </a:spcAft>
              <a:buFont typeface="Calibri" panose="020F0502020204030204" pitchFamily="34" charset="0"/>
              <a:buNone/>
            </a:pPr>
            <a:r>
              <a:rPr lang="en-US" sz="4400" b="1" i="1" dirty="0" smtClean="0"/>
              <a:t>.sls</a:t>
            </a:r>
          </a:p>
          <a:p>
            <a:pPr marL="0" indent="0">
              <a:lnSpc>
                <a:spcPct val="120000"/>
              </a:lnSpc>
              <a:spcBef>
                <a:spcPts val="0"/>
              </a:spcBef>
              <a:spcAft>
                <a:spcPts val="0"/>
              </a:spcAft>
              <a:buFont typeface="Calibri" panose="020F0502020204030204" pitchFamily="34" charset="0"/>
              <a:buNone/>
            </a:pPr>
            <a:endParaRPr lang="en-US" sz="1400" dirty="0" smtClean="0"/>
          </a:p>
        </p:txBody>
      </p:sp>
      <p:pic>
        <p:nvPicPr>
          <p:cNvPr id="29"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3094" y="4129009"/>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34" name="Content Placeholder 2"/>
          <p:cNvSpPr txBox="1">
            <a:spLocks/>
          </p:cNvSpPr>
          <p:nvPr/>
        </p:nvSpPr>
        <p:spPr>
          <a:xfrm>
            <a:off x="8689457" y="4341341"/>
            <a:ext cx="627831" cy="573307"/>
          </a:xfrm>
          <a:prstGeom prst="rect">
            <a:avLst/>
          </a:prstGeom>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4400" b="1" i="1" dirty="0"/>
              <a:t>n</a:t>
            </a:r>
            <a:r>
              <a:rPr lang="en-US" sz="4400" b="1" i="1" dirty="0" smtClean="0"/>
              <a:t>odejs-package</a:t>
            </a:r>
          </a:p>
          <a:p>
            <a:pPr marL="0" indent="0" algn="ctr">
              <a:lnSpc>
                <a:spcPct val="120000"/>
              </a:lnSpc>
              <a:spcBef>
                <a:spcPts val="0"/>
              </a:spcBef>
              <a:spcAft>
                <a:spcPts val="0"/>
              </a:spcAft>
              <a:buFont typeface="Calibri" panose="020F0502020204030204" pitchFamily="34" charset="0"/>
              <a:buNone/>
            </a:pPr>
            <a:r>
              <a:rPr lang="en-US" sz="4400" b="1" i="1" dirty="0" smtClean="0"/>
              <a:t>.sls</a:t>
            </a:r>
          </a:p>
          <a:p>
            <a:pPr marL="0" indent="0">
              <a:buFont typeface="Calibri" panose="020F0502020204030204" pitchFamily="34" charset="0"/>
              <a:buNone/>
            </a:pPr>
            <a:endParaRPr lang="en-US" sz="1400" dirty="0" smtClean="0"/>
          </a:p>
        </p:txBody>
      </p:sp>
      <p:pic>
        <p:nvPicPr>
          <p:cNvPr id="35" name="Picture 34" descr="http://icons.iconarchive.com/icons/tpdkdesign.net/refresh-cl/256/Hardware-My-Computer-3-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1846" y="1521389"/>
            <a:ext cx="733022" cy="73302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506272" y="5069252"/>
            <a:ext cx="1264346" cy="1186676"/>
            <a:chOff x="859840" y="5069252"/>
            <a:chExt cx="1264346" cy="1186676"/>
          </a:xfrm>
        </p:grpSpPr>
        <p:pic>
          <p:nvPicPr>
            <p:cNvPr id="37" name="Picture 36" descr="http://www.clipartbest.com/cliparts/7ia/kAy/7iakAyy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5208" y="5069252"/>
              <a:ext cx="908978" cy="908978"/>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Image result for nodej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9840" y="5759819"/>
              <a:ext cx="809857" cy="4961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172610" y="5069252"/>
            <a:ext cx="1262546" cy="1186676"/>
            <a:chOff x="2172610" y="5069252"/>
            <a:chExt cx="1262546" cy="1186676"/>
          </a:xfrm>
        </p:grpSpPr>
        <p:pic>
          <p:nvPicPr>
            <p:cNvPr id="38" name="Picture 37" descr="http://www.clipartbest.com/cliparts/7ia/kAy/7iakAyy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6178" y="5069252"/>
              <a:ext cx="908978" cy="9089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nodej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2610" y="5759819"/>
              <a:ext cx="809857" cy="4961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3838948" y="5069252"/>
            <a:ext cx="1310970" cy="1186676"/>
            <a:chOff x="3435156" y="5069252"/>
            <a:chExt cx="1310970" cy="1186676"/>
          </a:xfrm>
        </p:grpSpPr>
        <p:pic>
          <p:nvPicPr>
            <p:cNvPr id="39" name="Picture 38" descr="http://www.clipartbest.com/cliparts/7ia/kAy/7iakAyy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7148" y="5069252"/>
              <a:ext cx="908978" cy="90897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nodej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5156" y="5759819"/>
              <a:ext cx="809857" cy="4961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1885150" y="3432363"/>
            <a:ext cx="1550006" cy="932642"/>
            <a:chOff x="1885150" y="3432363"/>
            <a:chExt cx="1550006" cy="932642"/>
          </a:xfrm>
        </p:grpSpPr>
        <p:pic>
          <p:nvPicPr>
            <p:cNvPr id="36" name="Picture 35" descr="http://www.clipartbest.com/cliparts/7ia/kAy/7iakAyy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6178" y="3432363"/>
              <a:ext cx="908978" cy="90897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nginx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5150" y="4134636"/>
              <a:ext cx="1001465" cy="230369"/>
            </a:xfrm>
            <a:prstGeom prst="rect">
              <a:avLst/>
            </a:prstGeom>
            <a:noFill/>
            <a:extLst>
              <a:ext uri="{909E8E84-426E-40DD-AFC4-6F175D3DCCD1}">
                <a14:hiddenFill xmlns:a14="http://schemas.microsoft.com/office/drawing/2010/main">
                  <a:solidFill>
                    <a:srgbClr val="FFFFFF"/>
                  </a:solidFill>
                </a14:hiddenFill>
              </a:ext>
            </a:extLst>
          </p:spPr>
        </p:pic>
      </p:grpSp>
      <p:pic>
        <p:nvPicPr>
          <p:cNvPr id="44" name="Picture 43" descr="http://icons.iconarchive.com/icons/tpdkdesign.net/refresh-cl/256/Hardware-My-Computer-3-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0809" y="2079973"/>
            <a:ext cx="733022" cy="73302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http://icons.iconarchive.com/icons/tpdkdesign.net/refresh-cl/256/Hardware-My-Computer-3-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655" y="2079973"/>
            <a:ext cx="733022" cy="7330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http://icons.iconarchive.com/icons/tpdkdesign.net/refresh-cl/256/Hardware-My-Computer-3-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0618" y="1514489"/>
            <a:ext cx="733022" cy="733022"/>
          </a:xfrm>
          <a:prstGeom prst="rect">
            <a:avLst/>
          </a:prstGeom>
          <a:noFill/>
          <a:extLst>
            <a:ext uri="{909E8E84-426E-40DD-AFC4-6F175D3DCCD1}">
              <a14:hiddenFill xmlns:a14="http://schemas.microsoft.com/office/drawing/2010/main">
                <a:solidFill>
                  <a:srgbClr val="FFFFFF"/>
                </a:solidFill>
              </a14:hiddenFill>
            </a:ext>
          </a:extLst>
        </p:spPr>
      </p:pic>
      <p:cxnSp>
        <p:nvCxnSpPr>
          <p:cNvPr id="2048" name="Straight Arrow Connector 2047"/>
          <p:cNvCxnSpPr/>
          <p:nvPr/>
        </p:nvCxnSpPr>
        <p:spPr>
          <a:xfrm>
            <a:off x="1252151" y="2734962"/>
            <a:ext cx="1251489" cy="8155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183836" y="2252862"/>
            <a:ext cx="547644" cy="1155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3051763" y="2228365"/>
            <a:ext cx="443050" cy="11692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3222800" y="2756344"/>
            <a:ext cx="1018140" cy="7274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2176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Load Balancer App!</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8261" y="1962275"/>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4294967295"/>
          </p:nvPr>
        </p:nvSpPr>
        <p:spPr>
          <a:xfrm>
            <a:off x="8196972" y="2247511"/>
            <a:ext cx="631926" cy="353644"/>
          </a:xfrm>
        </p:spPr>
        <p:txBody>
          <a:bodyPr>
            <a:normAutofit fontScale="77500" lnSpcReduction="20000"/>
          </a:bodyPr>
          <a:lstStyle/>
          <a:p>
            <a:pPr marL="0" indent="0" algn="ctr">
              <a:buNone/>
            </a:pPr>
            <a:r>
              <a:rPr lang="en-US" sz="2800" b="1" i="1" dirty="0" smtClean="0"/>
              <a:t>srv</a:t>
            </a:r>
            <a:endParaRPr lang="en-US" sz="2800" b="1" i="1" dirty="0" smtClean="0"/>
          </a:p>
          <a:p>
            <a:pPr marL="0" indent="0">
              <a:buNone/>
            </a:pPr>
            <a:endParaRPr lang="en-US" sz="1400" dirty="0" smtClean="0"/>
          </a:p>
        </p:txBody>
      </p:sp>
      <p:pic>
        <p:nvPicPr>
          <p:cNvPr id="9"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8261" y="3011565"/>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8174624" y="3306962"/>
            <a:ext cx="737288" cy="353644"/>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b="1" i="1" dirty="0" smtClean="0"/>
              <a:t>salt</a:t>
            </a:r>
          </a:p>
          <a:p>
            <a:pPr marL="0" indent="0">
              <a:buFont typeface="Calibri" panose="020F0502020204030204" pitchFamily="34" charset="0"/>
              <a:buNone/>
            </a:pPr>
            <a:endParaRPr lang="en-US" sz="1400" dirty="0" smtClean="0"/>
          </a:p>
        </p:txBody>
      </p:sp>
      <p:pic>
        <p:nvPicPr>
          <p:cNvPr id="14"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8328" y="4129009"/>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p:cNvSpPr txBox="1">
            <a:spLocks/>
          </p:cNvSpPr>
          <p:nvPr/>
        </p:nvSpPr>
        <p:spPr>
          <a:xfrm>
            <a:off x="6614691" y="4430516"/>
            <a:ext cx="627831" cy="3653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1600" b="1" i="1" dirty="0" smtClean="0"/>
              <a:t>top.sls</a:t>
            </a:r>
          </a:p>
          <a:p>
            <a:pPr marL="0" indent="0">
              <a:buFont typeface="Calibri" panose="020F0502020204030204" pitchFamily="34" charset="0"/>
              <a:buNone/>
            </a:pPr>
            <a:endParaRPr lang="en-US" sz="1400" dirty="0" smtClean="0"/>
          </a:p>
        </p:txBody>
      </p:sp>
      <p:pic>
        <p:nvPicPr>
          <p:cNvPr id="18"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832" y="4129009"/>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p:cNvSpPr txBox="1">
            <a:spLocks/>
          </p:cNvSpPr>
          <p:nvPr/>
        </p:nvSpPr>
        <p:spPr>
          <a:xfrm>
            <a:off x="10123195" y="4404743"/>
            <a:ext cx="737288" cy="445400"/>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200" b="1" i="1" dirty="0" smtClean="0"/>
              <a:t>load-balance</a:t>
            </a:r>
          </a:p>
          <a:p>
            <a:pPr marL="0" indent="0">
              <a:buFont typeface="Calibri" panose="020F0502020204030204" pitchFamily="34" charset="0"/>
              <a:buNone/>
            </a:pPr>
            <a:endParaRPr lang="en-US" sz="1400" dirty="0" smtClean="0"/>
          </a:p>
        </p:txBody>
      </p:sp>
      <p:pic>
        <p:nvPicPr>
          <p:cNvPr id="22"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6840" y="5222234"/>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23" name="Content Placeholder 2"/>
          <p:cNvSpPr txBox="1">
            <a:spLocks/>
          </p:cNvSpPr>
          <p:nvPr/>
        </p:nvSpPr>
        <p:spPr>
          <a:xfrm>
            <a:off x="9803203" y="5523741"/>
            <a:ext cx="627831" cy="313262"/>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b="1" i="1" dirty="0" smtClean="0"/>
              <a:t>init.sls</a:t>
            </a:r>
          </a:p>
          <a:p>
            <a:pPr marL="0" indent="0">
              <a:buFont typeface="Calibri" panose="020F0502020204030204" pitchFamily="34" charset="0"/>
              <a:buNone/>
            </a:pPr>
            <a:endParaRPr lang="en-US" sz="1400" dirty="0" smtClean="0"/>
          </a:p>
        </p:txBody>
      </p:sp>
      <p:pic>
        <p:nvPicPr>
          <p:cNvPr id="24"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5110" y="5222234"/>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p:cNvSpPr txBox="1">
            <a:spLocks/>
          </p:cNvSpPr>
          <p:nvPr/>
        </p:nvSpPr>
        <p:spPr>
          <a:xfrm>
            <a:off x="10653534" y="5407584"/>
            <a:ext cx="744286" cy="574985"/>
          </a:xfrm>
          <a:prstGeom prst="rect">
            <a:avLst/>
          </a:prstGeom>
        </p:spPr>
        <p:txBody>
          <a:bodyPr vert="horz" lIns="0" tIns="45720" rIns="0" bIns="45720" rtlCol="0">
            <a:normAutofit fontScale="5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2600" b="1" i="1" dirty="0" smtClean="0"/>
              <a:t>nginx</a:t>
            </a:r>
          </a:p>
          <a:p>
            <a:pPr marL="0" indent="0" algn="ctr">
              <a:lnSpc>
                <a:spcPct val="120000"/>
              </a:lnSpc>
              <a:spcBef>
                <a:spcPts val="0"/>
              </a:spcBef>
              <a:spcAft>
                <a:spcPts val="0"/>
              </a:spcAft>
              <a:buFont typeface="Calibri" panose="020F0502020204030204" pitchFamily="34" charset="0"/>
              <a:buNone/>
            </a:pPr>
            <a:r>
              <a:rPr lang="en-US" sz="2600" b="1" i="1" dirty="0" smtClean="0"/>
              <a:t>.conf</a:t>
            </a:r>
          </a:p>
          <a:p>
            <a:pPr marL="0" indent="0">
              <a:buFont typeface="Calibri" panose="020F0502020204030204" pitchFamily="34" charset="0"/>
              <a:buNone/>
            </a:pPr>
            <a:endParaRPr lang="en-US" sz="1400" dirty="0" smtClean="0"/>
          </a:p>
        </p:txBody>
      </p:sp>
      <p:pic>
        <p:nvPicPr>
          <p:cNvPr id="27"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5711" y="4129009"/>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28" name="Content Placeholder 2"/>
          <p:cNvSpPr txBox="1">
            <a:spLocks/>
          </p:cNvSpPr>
          <p:nvPr/>
        </p:nvSpPr>
        <p:spPr>
          <a:xfrm>
            <a:off x="7652074" y="4430515"/>
            <a:ext cx="635191" cy="419627"/>
          </a:xfrm>
          <a:prstGeom prst="rect">
            <a:avLst/>
          </a:prstGeom>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4400" b="1" i="1" dirty="0" smtClean="0"/>
              <a:t>hwaas-site</a:t>
            </a:r>
          </a:p>
          <a:p>
            <a:pPr marL="0" indent="0" algn="ctr">
              <a:lnSpc>
                <a:spcPct val="120000"/>
              </a:lnSpc>
              <a:spcBef>
                <a:spcPts val="0"/>
              </a:spcBef>
              <a:spcAft>
                <a:spcPts val="0"/>
              </a:spcAft>
              <a:buFont typeface="Calibri" panose="020F0502020204030204" pitchFamily="34" charset="0"/>
              <a:buNone/>
            </a:pPr>
            <a:r>
              <a:rPr lang="en-US" sz="4400" b="1" i="1" dirty="0" smtClean="0"/>
              <a:t>.sls</a:t>
            </a:r>
          </a:p>
          <a:p>
            <a:pPr marL="0" indent="0">
              <a:lnSpc>
                <a:spcPct val="120000"/>
              </a:lnSpc>
              <a:spcBef>
                <a:spcPts val="0"/>
              </a:spcBef>
              <a:spcAft>
                <a:spcPts val="0"/>
              </a:spcAft>
              <a:buFont typeface="Calibri" panose="020F0502020204030204" pitchFamily="34" charset="0"/>
              <a:buNone/>
            </a:pPr>
            <a:endParaRPr lang="en-US" sz="1400" dirty="0" smtClean="0"/>
          </a:p>
        </p:txBody>
      </p:sp>
      <p:pic>
        <p:nvPicPr>
          <p:cNvPr id="29"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3094" y="4129009"/>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34" name="Content Placeholder 2"/>
          <p:cNvSpPr txBox="1">
            <a:spLocks/>
          </p:cNvSpPr>
          <p:nvPr/>
        </p:nvSpPr>
        <p:spPr>
          <a:xfrm>
            <a:off x="8689457" y="4341341"/>
            <a:ext cx="627831" cy="573307"/>
          </a:xfrm>
          <a:prstGeom prst="rect">
            <a:avLst/>
          </a:prstGeom>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4400" b="1" i="1" dirty="0"/>
              <a:t>n</a:t>
            </a:r>
            <a:r>
              <a:rPr lang="en-US" sz="4400" b="1" i="1" dirty="0" smtClean="0"/>
              <a:t>odejs-package</a:t>
            </a:r>
          </a:p>
          <a:p>
            <a:pPr marL="0" indent="0" algn="ctr">
              <a:lnSpc>
                <a:spcPct val="120000"/>
              </a:lnSpc>
              <a:spcBef>
                <a:spcPts val="0"/>
              </a:spcBef>
              <a:spcAft>
                <a:spcPts val="0"/>
              </a:spcAft>
              <a:buFont typeface="Calibri" panose="020F0502020204030204" pitchFamily="34" charset="0"/>
              <a:buNone/>
            </a:pPr>
            <a:r>
              <a:rPr lang="en-US" sz="4400" b="1" i="1" dirty="0" smtClean="0"/>
              <a:t>.sls</a:t>
            </a:r>
          </a:p>
          <a:p>
            <a:pPr marL="0" indent="0">
              <a:buFont typeface="Calibri" panose="020F0502020204030204" pitchFamily="34" charset="0"/>
              <a:buNone/>
            </a:pPr>
            <a:endParaRPr lang="en-US" sz="1400" dirty="0" smtClean="0"/>
          </a:p>
        </p:txBody>
      </p:sp>
      <p:pic>
        <p:nvPicPr>
          <p:cNvPr id="35" name="Picture 34" descr="http://icons.iconarchive.com/icons/tpdkdesign.net/refresh-cl/256/Hardware-My-Computer-3-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1846" y="1521389"/>
            <a:ext cx="733022" cy="73302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506272" y="5069252"/>
            <a:ext cx="1264346" cy="1186676"/>
            <a:chOff x="859840" y="5069252"/>
            <a:chExt cx="1264346" cy="1186676"/>
          </a:xfrm>
        </p:grpSpPr>
        <p:pic>
          <p:nvPicPr>
            <p:cNvPr id="37" name="Picture 36" descr="http://www.clipartbest.com/cliparts/7ia/kAy/7iakAyy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5208" y="5069252"/>
              <a:ext cx="908978" cy="908978"/>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Image result for nodej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9840" y="5759819"/>
              <a:ext cx="809857" cy="4961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172610" y="5069252"/>
            <a:ext cx="1262546" cy="1186676"/>
            <a:chOff x="2172610" y="5069252"/>
            <a:chExt cx="1262546" cy="1186676"/>
          </a:xfrm>
        </p:grpSpPr>
        <p:pic>
          <p:nvPicPr>
            <p:cNvPr id="38" name="Picture 37" descr="http://www.clipartbest.com/cliparts/7ia/kAy/7iakAyy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6178" y="5069252"/>
              <a:ext cx="908978" cy="9089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nodej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2610" y="5759819"/>
              <a:ext cx="809857" cy="4961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3838948" y="5069252"/>
            <a:ext cx="1310970" cy="1186676"/>
            <a:chOff x="3435156" y="5069252"/>
            <a:chExt cx="1310970" cy="1186676"/>
          </a:xfrm>
        </p:grpSpPr>
        <p:pic>
          <p:nvPicPr>
            <p:cNvPr id="39" name="Picture 38" descr="http://www.clipartbest.com/cliparts/7ia/kAy/7iakAyy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7148" y="5069252"/>
              <a:ext cx="908978" cy="90897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nodej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5156" y="5759819"/>
              <a:ext cx="809857" cy="4961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1885150" y="3432363"/>
            <a:ext cx="1550006" cy="932642"/>
            <a:chOff x="1885150" y="3432363"/>
            <a:chExt cx="1550006" cy="932642"/>
          </a:xfrm>
        </p:grpSpPr>
        <p:pic>
          <p:nvPicPr>
            <p:cNvPr id="36" name="Picture 35" descr="http://www.clipartbest.com/cliparts/7ia/kAy/7iakAyy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6178" y="3432363"/>
              <a:ext cx="908978" cy="90897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nginx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5150" y="4134636"/>
              <a:ext cx="1001465" cy="230369"/>
            </a:xfrm>
            <a:prstGeom prst="rect">
              <a:avLst/>
            </a:prstGeom>
            <a:noFill/>
            <a:extLst>
              <a:ext uri="{909E8E84-426E-40DD-AFC4-6F175D3DCCD1}">
                <a14:hiddenFill xmlns:a14="http://schemas.microsoft.com/office/drawing/2010/main">
                  <a:solidFill>
                    <a:srgbClr val="FFFFFF"/>
                  </a:solidFill>
                </a14:hiddenFill>
              </a:ext>
            </a:extLst>
          </p:spPr>
        </p:pic>
      </p:grpSp>
      <p:pic>
        <p:nvPicPr>
          <p:cNvPr id="44" name="Picture 43" descr="http://icons.iconarchive.com/icons/tpdkdesign.net/refresh-cl/256/Hardware-My-Computer-3-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0809" y="2079973"/>
            <a:ext cx="733022" cy="73302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http://icons.iconarchive.com/icons/tpdkdesign.net/refresh-cl/256/Hardware-My-Computer-3-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655" y="2079973"/>
            <a:ext cx="733022" cy="7330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http://icons.iconarchive.com/icons/tpdkdesign.net/refresh-cl/256/Hardware-My-Computer-3-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0618" y="1514489"/>
            <a:ext cx="733022" cy="733022"/>
          </a:xfrm>
          <a:prstGeom prst="rect">
            <a:avLst/>
          </a:prstGeom>
          <a:noFill/>
          <a:extLst>
            <a:ext uri="{909E8E84-426E-40DD-AFC4-6F175D3DCCD1}">
              <a14:hiddenFill xmlns:a14="http://schemas.microsoft.com/office/drawing/2010/main">
                <a:solidFill>
                  <a:srgbClr val="FFFFFF"/>
                </a:solidFill>
              </a14:hiddenFill>
            </a:ext>
          </a:extLst>
        </p:spPr>
      </p:pic>
      <p:cxnSp>
        <p:nvCxnSpPr>
          <p:cNvPr id="2048" name="Straight Arrow Connector 2047"/>
          <p:cNvCxnSpPr/>
          <p:nvPr/>
        </p:nvCxnSpPr>
        <p:spPr>
          <a:xfrm>
            <a:off x="1252151" y="2734962"/>
            <a:ext cx="1251489" cy="8155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183836" y="2252862"/>
            <a:ext cx="547644" cy="1155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3051763" y="2228365"/>
            <a:ext cx="443050" cy="11692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3222800" y="2756344"/>
            <a:ext cx="1018140" cy="7274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1581665" y="4430515"/>
            <a:ext cx="995875" cy="636763"/>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2822213" y="4440971"/>
            <a:ext cx="20644" cy="590937"/>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3079849" y="4428356"/>
            <a:ext cx="1124022" cy="627216"/>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709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Load Balancer App!</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8261" y="1962275"/>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4294967295"/>
          </p:nvPr>
        </p:nvSpPr>
        <p:spPr>
          <a:xfrm>
            <a:off x="8196972" y="2247511"/>
            <a:ext cx="631926" cy="353644"/>
          </a:xfrm>
        </p:spPr>
        <p:txBody>
          <a:bodyPr>
            <a:normAutofit fontScale="77500" lnSpcReduction="20000"/>
          </a:bodyPr>
          <a:lstStyle/>
          <a:p>
            <a:pPr marL="0" indent="0" algn="ctr">
              <a:buNone/>
            </a:pPr>
            <a:r>
              <a:rPr lang="en-US" sz="2800" b="1" i="1" dirty="0" smtClean="0"/>
              <a:t>srv</a:t>
            </a:r>
            <a:endParaRPr lang="en-US" sz="2800" b="1" i="1" dirty="0" smtClean="0"/>
          </a:p>
          <a:p>
            <a:pPr marL="0" indent="0">
              <a:buNone/>
            </a:pPr>
            <a:endParaRPr lang="en-US" sz="1400" dirty="0" smtClean="0"/>
          </a:p>
        </p:txBody>
      </p:sp>
      <p:pic>
        <p:nvPicPr>
          <p:cNvPr id="9"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8261" y="3011565"/>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8174624" y="3306962"/>
            <a:ext cx="737288" cy="353644"/>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b="1" i="1" dirty="0" smtClean="0"/>
              <a:t>salt</a:t>
            </a:r>
          </a:p>
          <a:p>
            <a:pPr marL="0" indent="0">
              <a:buFont typeface="Calibri" panose="020F0502020204030204" pitchFamily="34" charset="0"/>
              <a:buNone/>
            </a:pPr>
            <a:endParaRPr lang="en-US" sz="1400" dirty="0" smtClean="0"/>
          </a:p>
        </p:txBody>
      </p:sp>
      <p:pic>
        <p:nvPicPr>
          <p:cNvPr id="14"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8328" y="4129009"/>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p:cNvSpPr txBox="1">
            <a:spLocks/>
          </p:cNvSpPr>
          <p:nvPr/>
        </p:nvSpPr>
        <p:spPr>
          <a:xfrm>
            <a:off x="6614691" y="4430516"/>
            <a:ext cx="627831" cy="3653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1600" b="1" i="1" dirty="0" smtClean="0"/>
              <a:t>top.sls</a:t>
            </a:r>
          </a:p>
          <a:p>
            <a:pPr marL="0" indent="0">
              <a:buFont typeface="Calibri" panose="020F0502020204030204" pitchFamily="34" charset="0"/>
              <a:buNone/>
            </a:pPr>
            <a:endParaRPr lang="en-US" sz="1400" dirty="0" smtClean="0"/>
          </a:p>
        </p:txBody>
      </p:sp>
      <p:pic>
        <p:nvPicPr>
          <p:cNvPr id="18"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832" y="4129009"/>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p:cNvSpPr txBox="1">
            <a:spLocks/>
          </p:cNvSpPr>
          <p:nvPr/>
        </p:nvSpPr>
        <p:spPr>
          <a:xfrm>
            <a:off x="10123195" y="4404743"/>
            <a:ext cx="737288" cy="445400"/>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200" b="1" i="1" dirty="0" smtClean="0"/>
              <a:t>load-balance</a:t>
            </a:r>
          </a:p>
          <a:p>
            <a:pPr marL="0" indent="0">
              <a:buFont typeface="Calibri" panose="020F0502020204030204" pitchFamily="34" charset="0"/>
              <a:buNone/>
            </a:pPr>
            <a:endParaRPr lang="en-US" sz="1400" dirty="0" smtClean="0"/>
          </a:p>
        </p:txBody>
      </p:sp>
      <p:pic>
        <p:nvPicPr>
          <p:cNvPr id="22"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6840" y="5222234"/>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23" name="Content Placeholder 2"/>
          <p:cNvSpPr txBox="1">
            <a:spLocks/>
          </p:cNvSpPr>
          <p:nvPr/>
        </p:nvSpPr>
        <p:spPr>
          <a:xfrm>
            <a:off x="9803203" y="5523741"/>
            <a:ext cx="627831" cy="313262"/>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b="1" i="1" dirty="0" smtClean="0"/>
              <a:t>init.sls</a:t>
            </a:r>
          </a:p>
          <a:p>
            <a:pPr marL="0" indent="0">
              <a:buFont typeface="Calibri" panose="020F0502020204030204" pitchFamily="34" charset="0"/>
              <a:buNone/>
            </a:pPr>
            <a:endParaRPr lang="en-US" sz="1400" dirty="0" smtClean="0"/>
          </a:p>
        </p:txBody>
      </p:sp>
      <p:pic>
        <p:nvPicPr>
          <p:cNvPr id="24"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5110" y="5222234"/>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p:cNvSpPr txBox="1">
            <a:spLocks/>
          </p:cNvSpPr>
          <p:nvPr/>
        </p:nvSpPr>
        <p:spPr>
          <a:xfrm>
            <a:off x="10653534" y="5407584"/>
            <a:ext cx="744286" cy="574985"/>
          </a:xfrm>
          <a:prstGeom prst="rect">
            <a:avLst/>
          </a:prstGeom>
        </p:spPr>
        <p:txBody>
          <a:bodyPr vert="horz" lIns="0" tIns="45720" rIns="0" bIns="45720" rtlCol="0">
            <a:normAutofit fontScale="5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2600" b="1" i="1" dirty="0" smtClean="0"/>
              <a:t>nginx</a:t>
            </a:r>
          </a:p>
          <a:p>
            <a:pPr marL="0" indent="0" algn="ctr">
              <a:lnSpc>
                <a:spcPct val="120000"/>
              </a:lnSpc>
              <a:spcBef>
                <a:spcPts val="0"/>
              </a:spcBef>
              <a:spcAft>
                <a:spcPts val="0"/>
              </a:spcAft>
              <a:buFont typeface="Calibri" panose="020F0502020204030204" pitchFamily="34" charset="0"/>
              <a:buNone/>
            </a:pPr>
            <a:r>
              <a:rPr lang="en-US" sz="2600" b="1" i="1" dirty="0" smtClean="0"/>
              <a:t>.conf</a:t>
            </a:r>
          </a:p>
          <a:p>
            <a:pPr marL="0" indent="0">
              <a:buFont typeface="Calibri" panose="020F0502020204030204" pitchFamily="34" charset="0"/>
              <a:buNone/>
            </a:pPr>
            <a:endParaRPr lang="en-US" sz="1400" dirty="0" smtClean="0"/>
          </a:p>
        </p:txBody>
      </p:sp>
      <p:pic>
        <p:nvPicPr>
          <p:cNvPr id="27"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5711" y="4129009"/>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28" name="Content Placeholder 2"/>
          <p:cNvSpPr txBox="1">
            <a:spLocks/>
          </p:cNvSpPr>
          <p:nvPr/>
        </p:nvSpPr>
        <p:spPr>
          <a:xfrm>
            <a:off x="7652074" y="4430515"/>
            <a:ext cx="635191" cy="419627"/>
          </a:xfrm>
          <a:prstGeom prst="rect">
            <a:avLst/>
          </a:prstGeom>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4400" b="1" i="1" dirty="0" smtClean="0"/>
              <a:t>hwaas-site</a:t>
            </a:r>
          </a:p>
          <a:p>
            <a:pPr marL="0" indent="0" algn="ctr">
              <a:lnSpc>
                <a:spcPct val="120000"/>
              </a:lnSpc>
              <a:spcBef>
                <a:spcPts val="0"/>
              </a:spcBef>
              <a:spcAft>
                <a:spcPts val="0"/>
              </a:spcAft>
              <a:buFont typeface="Calibri" panose="020F0502020204030204" pitchFamily="34" charset="0"/>
              <a:buNone/>
            </a:pPr>
            <a:r>
              <a:rPr lang="en-US" sz="4400" b="1" i="1" dirty="0" smtClean="0"/>
              <a:t>.sls</a:t>
            </a:r>
          </a:p>
          <a:p>
            <a:pPr marL="0" indent="0">
              <a:lnSpc>
                <a:spcPct val="120000"/>
              </a:lnSpc>
              <a:spcBef>
                <a:spcPts val="0"/>
              </a:spcBef>
              <a:spcAft>
                <a:spcPts val="0"/>
              </a:spcAft>
              <a:buFont typeface="Calibri" panose="020F0502020204030204" pitchFamily="34" charset="0"/>
              <a:buNone/>
            </a:pPr>
            <a:endParaRPr lang="en-US" sz="1400" dirty="0" smtClean="0"/>
          </a:p>
        </p:txBody>
      </p:sp>
      <p:pic>
        <p:nvPicPr>
          <p:cNvPr id="29"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3094" y="4129009"/>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34" name="Content Placeholder 2"/>
          <p:cNvSpPr txBox="1">
            <a:spLocks/>
          </p:cNvSpPr>
          <p:nvPr/>
        </p:nvSpPr>
        <p:spPr>
          <a:xfrm>
            <a:off x="8689457" y="4341341"/>
            <a:ext cx="627831" cy="573307"/>
          </a:xfrm>
          <a:prstGeom prst="rect">
            <a:avLst/>
          </a:prstGeom>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4400" b="1" i="1" dirty="0"/>
              <a:t>n</a:t>
            </a:r>
            <a:r>
              <a:rPr lang="en-US" sz="4400" b="1" i="1" dirty="0" smtClean="0"/>
              <a:t>odejs-package</a:t>
            </a:r>
          </a:p>
          <a:p>
            <a:pPr marL="0" indent="0" algn="ctr">
              <a:lnSpc>
                <a:spcPct val="120000"/>
              </a:lnSpc>
              <a:spcBef>
                <a:spcPts val="0"/>
              </a:spcBef>
              <a:spcAft>
                <a:spcPts val="0"/>
              </a:spcAft>
              <a:buFont typeface="Calibri" panose="020F0502020204030204" pitchFamily="34" charset="0"/>
              <a:buNone/>
            </a:pPr>
            <a:r>
              <a:rPr lang="en-US" sz="4400" b="1" i="1" dirty="0" smtClean="0"/>
              <a:t>.sls</a:t>
            </a:r>
          </a:p>
          <a:p>
            <a:pPr marL="0" indent="0">
              <a:buFont typeface="Calibri" panose="020F0502020204030204" pitchFamily="34" charset="0"/>
              <a:buNone/>
            </a:pPr>
            <a:endParaRPr lang="en-US" sz="1400" dirty="0" smtClean="0"/>
          </a:p>
        </p:txBody>
      </p:sp>
      <p:pic>
        <p:nvPicPr>
          <p:cNvPr id="35" name="Picture 34" descr="http://icons.iconarchive.com/icons/tpdkdesign.net/refresh-cl/256/Hardware-My-Computer-3-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1846" y="1521389"/>
            <a:ext cx="733022" cy="73302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506272" y="5069252"/>
            <a:ext cx="1264346" cy="1186676"/>
            <a:chOff x="859840" y="5069252"/>
            <a:chExt cx="1264346" cy="1186676"/>
          </a:xfrm>
        </p:grpSpPr>
        <p:pic>
          <p:nvPicPr>
            <p:cNvPr id="37" name="Picture 36" descr="http://www.clipartbest.com/cliparts/7ia/kAy/7iakAyy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5208" y="5069252"/>
              <a:ext cx="908978" cy="908978"/>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Image result for nodej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9840" y="5759819"/>
              <a:ext cx="809857" cy="4961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172610" y="5069252"/>
            <a:ext cx="1262546" cy="1186676"/>
            <a:chOff x="2172610" y="5069252"/>
            <a:chExt cx="1262546" cy="1186676"/>
          </a:xfrm>
        </p:grpSpPr>
        <p:pic>
          <p:nvPicPr>
            <p:cNvPr id="38" name="Picture 37" descr="http://www.clipartbest.com/cliparts/7ia/kAy/7iakAyy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6178" y="5069252"/>
              <a:ext cx="908978" cy="9089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nodej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2610" y="5759819"/>
              <a:ext cx="809857" cy="4961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3838948" y="5069252"/>
            <a:ext cx="1310970" cy="1186676"/>
            <a:chOff x="3435156" y="5069252"/>
            <a:chExt cx="1310970" cy="1186676"/>
          </a:xfrm>
        </p:grpSpPr>
        <p:pic>
          <p:nvPicPr>
            <p:cNvPr id="39" name="Picture 38" descr="http://www.clipartbest.com/cliparts/7ia/kAy/7iakAyy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7148" y="5069252"/>
              <a:ext cx="908978" cy="90897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nodej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5156" y="5759819"/>
              <a:ext cx="809857" cy="4961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1885150" y="3432363"/>
            <a:ext cx="1550006" cy="932642"/>
            <a:chOff x="1885150" y="3432363"/>
            <a:chExt cx="1550006" cy="932642"/>
          </a:xfrm>
        </p:grpSpPr>
        <p:pic>
          <p:nvPicPr>
            <p:cNvPr id="36" name="Picture 35" descr="http://www.clipartbest.com/cliparts/7ia/kAy/7iakAyy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6178" y="3432363"/>
              <a:ext cx="908978" cy="90897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nginx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5150" y="4134636"/>
              <a:ext cx="1001465" cy="230369"/>
            </a:xfrm>
            <a:prstGeom prst="rect">
              <a:avLst/>
            </a:prstGeom>
            <a:noFill/>
            <a:extLst>
              <a:ext uri="{909E8E84-426E-40DD-AFC4-6F175D3DCCD1}">
                <a14:hiddenFill xmlns:a14="http://schemas.microsoft.com/office/drawing/2010/main">
                  <a:solidFill>
                    <a:srgbClr val="FFFFFF"/>
                  </a:solidFill>
                </a14:hiddenFill>
              </a:ext>
            </a:extLst>
          </p:spPr>
        </p:pic>
      </p:grpSp>
      <p:pic>
        <p:nvPicPr>
          <p:cNvPr id="44" name="Picture 43" descr="http://icons.iconarchive.com/icons/tpdkdesign.net/refresh-cl/256/Hardware-My-Computer-3-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0809" y="2079973"/>
            <a:ext cx="733022" cy="73302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http://icons.iconarchive.com/icons/tpdkdesign.net/refresh-cl/256/Hardware-My-Computer-3-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655" y="2079973"/>
            <a:ext cx="733022" cy="7330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http://icons.iconarchive.com/icons/tpdkdesign.net/refresh-cl/256/Hardware-My-Computer-3-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0618" y="1514489"/>
            <a:ext cx="733022" cy="733022"/>
          </a:xfrm>
          <a:prstGeom prst="rect">
            <a:avLst/>
          </a:prstGeom>
          <a:noFill/>
          <a:extLst>
            <a:ext uri="{909E8E84-426E-40DD-AFC4-6F175D3DCCD1}">
              <a14:hiddenFill xmlns:a14="http://schemas.microsoft.com/office/drawing/2010/main">
                <a:solidFill>
                  <a:srgbClr val="FFFFFF"/>
                </a:solidFill>
              </a14:hiddenFill>
            </a:ext>
          </a:extLst>
        </p:spPr>
      </p:pic>
      <p:cxnSp>
        <p:nvCxnSpPr>
          <p:cNvPr id="2048" name="Straight Arrow Connector 2047"/>
          <p:cNvCxnSpPr/>
          <p:nvPr/>
        </p:nvCxnSpPr>
        <p:spPr>
          <a:xfrm>
            <a:off x="1252151" y="2734962"/>
            <a:ext cx="1251489" cy="8155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183836" y="2252862"/>
            <a:ext cx="547644" cy="1155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3051763" y="2228365"/>
            <a:ext cx="443050" cy="11692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3222800" y="2756344"/>
            <a:ext cx="1018140" cy="7274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1581665" y="4430515"/>
            <a:ext cx="995875" cy="636763"/>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2822213" y="4440971"/>
            <a:ext cx="20644" cy="590937"/>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3079849" y="4428356"/>
            <a:ext cx="1124022" cy="627216"/>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Right Arrow 65"/>
          <p:cNvSpPr/>
          <p:nvPr/>
        </p:nvSpPr>
        <p:spPr>
          <a:xfrm rot="18021983">
            <a:off x="2897896" y="4310372"/>
            <a:ext cx="1164689" cy="473677"/>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p:cNvSpPr/>
          <p:nvPr/>
        </p:nvSpPr>
        <p:spPr>
          <a:xfrm rot="15318015">
            <a:off x="4003249" y="4284564"/>
            <a:ext cx="1033495" cy="473677"/>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777446" y="4270861"/>
            <a:ext cx="1033495" cy="473677"/>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073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Installation and </a:t>
            </a:r>
            <a:r>
              <a:rPr lang="en-US" i="1" dirty="0" err="1" smtClean="0"/>
              <a:t>Authenication</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40"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1210329" y="4505930"/>
            <a:ext cx="4337539" cy="180746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Aft>
                <a:spcPts val="0"/>
              </a:spcAft>
            </a:pPr>
            <a:r>
              <a:rPr lang="en-US" i="1" dirty="0" smtClean="0"/>
              <a:t>Master </a:t>
            </a:r>
            <a:r>
              <a:rPr lang="en-US" i="1" dirty="0" smtClean="0"/>
              <a:t>must be on a Linux server</a:t>
            </a:r>
            <a:r>
              <a:rPr lang="en-US" i="1" dirty="0" smtClean="0"/>
              <a:t>!</a:t>
            </a:r>
          </a:p>
          <a:p>
            <a:r>
              <a:rPr lang="en-US" i="1" dirty="0" smtClean="0"/>
              <a:t>Ports 4505 and 4506</a:t>
            </a:r>
          </a:p>
          <a:p>
            <a:r>
              <a:rPr lang="en-US" i="1" dirty="0" smtClean="0"/>
              <a:t>Bi-Directional Communication</a:t>
            </a:r>
          </a:p>
          <a:p>
            <a:r>
              <a:rPr lang="en-US" i="1" dirty="0" smtClean="0"/>
              <a:t>Encrypted AES Fingerprints</a:t>
            </a:r>
            <a:endParaRPr lang="en-US" i="1" dirty="0"/>
          </a:p>
        </p:txBody>
      </p:sp>
      <p:sp>
        <p:nvSpPr>
          <p:cNvPr id="10" name="Content Placeholder 2"/>
          <p:cNvSpPr txBox="1">
            <a:spLocks/>
          </p:cNvSpPr>
          <p:nvPr/>
        </p:nvSpPr>
        <p:spPr>
          <a:xfrm>
            <a:off x="1210329" y="1283436"/>
            <a:ext cx="4544752" cy="316778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Aft>
                <a:spcPts val="0"/>
              </a:spcAft>
            </a:pPr>
            <a:r>
              <a:rPr lang="en-US" b="1" u="sng" dirty="0" smtClean="0">
                <a:solidFill>
                  <a:srgbClr val="00B0F0"/>
                </a:solidFill>
              </a:rPr>
              <a:t>1. Install </a:t>
            </a:r>
            <a:r>
              <a:rPr lang="en-US" b="1" u="sng" dirty="0" smtClean="0">
                <a:solidFill>
                  <a:srgbClr val="00B0F0"/>
                </a:solidFill>
              </a:rPr>
              <a:t>salt-master:</a:t>
            </a:r>
            <a:endParaRPr lang="en-US" b="1" u="sng" dirty="0">
              <a:solidFill>
                <a:srgbClr val="00B0F0"/>
              </a:solidFill>
            </a:endParaRPr>
          </a:p>
          <a:p>
            <a:pPr>
              <a:spcBef>
                <a:spcPts val="0"/>
              </a:spcBef>
            </a:pPr>
            <a:r>
              <a:rPr lang="en-US" dirty="0" smtClean="0"/>
              <a:t>Ad-hoc commands for Salt</a:t>
            </a:r>
            <a:endParaRPr lang="en-US" dirty="0"/>
          </a:p>
          <a:p>
            <a:pPr>
              <a:spcAft>
                <a:spcPts val="0"/>
              </a:spcAft>
            </a:pPr>
            <a:r>
              <a:rPr lang="en-US" b="1" u="sng" dirty="0" smtClean="0">
                <a:solidFill>
                  <a:srgbClr val="00B0F0"/>
                </a:solidFill>
              </a:rPr>
              <a:t>2. Install </a:t>
            </a:r>
            <a:r>
              <a:rPr lang="en-US" b="1" u="sng" dirty="0" smtClean="0">
                <a:solidFill>
                  <a:srgbClr val="00B0F0"/>
                </a:solidFill>
              </a:rPr>
              <a:t>salt-minion:</a:t>
            </a:r>
            <a:endParaRPr lang="en-US" b="1" u="sng" dirty="0">
              <a:solidFill>
                <a:srgbClr val="00B0F0"/>
              </a:solidFill>
            </a:endParaRPr>
          </a:p>
          <a:p>
            <a:pPr>
              <a:spcBef>
                <a:spcPts val="0"/>
              </a:spcBef>
            </a:pPr>
            <a:r>
              <a:rPr lang="en-US" dirty="0" smtClean="0"/>
              <a:t>Static information about Minions</a:t>
            </a:r>
            <a:endParaRPr lang="en-US" dirty="0"/>
          </a:p>
          <a:p>
            <a:pPr>
              <a:spcAft>
                <a:spcPts val="0"/>
              </a:spcAft>
            </a:pPr>
            <a:r>
              <a:rPr lang="en-US" b="1" u="sng" dirty="0" smtClean="0">
                <a:solidFill>
                  <a:srgbClr val="00B0F0"/>
                </a:solidFill>
              </a:rPr>
              <a:t>3. Store </a:t>
            </a:r>
            <a:r>
              <a:rPr lang="en-US" b="1" u="sng" dirty="0" smtClean="0">
                <a:solidFill>
                  <a:srgbClr val="00B0F0"/>
                </a:solidFill>
              </a:rPr>
              <a:t>the master’s IP and Fingerprint:</a:t>
            </a:r>
            <a:endParaRPr lang="en-US" b="1" u="sng" dirty="0">
              <a:solidFill>
                <a:srgbClr val="00B0F0"/>
              </a:solidFill>
            </a:endParaRPr>
          </a:p>
          <a:p>
            <a:pPr>
              <a:spcBef>
                <a:spcPts val="0"/>
              </a:spcBef>
            </a:pPr>
            <a:r>
              <a:rPr lang="en-US" dirty="0" smtClean="0"/>
              <a:t>Secured, user-defined data on the Master… and assigned to Minions</a:t>
            </a:r>
          </a:p>
          <a:p>
            <a:pPr>
              <a:spcAft>
                <a:spcPts val="0"/>
              </a:spcAft>
            </a:pPr>
            <a:r>
              <a:rPr lang="en-US" b="1" u="sng" dirty="0" smtClean="0">
                <a:solidFill>
                  <a:srgbClr val="00B0F0"/>
                </a:solidFill>
              </a:rPr>
              <a:t>4. Accept </a:t>
            </a:r>
            <a:r>
              <a:rPr lang="en-US" b="1" u="sng" dirty="0" smtClean="0">
                <a:solidFill>
                  <a:srgbClr val="00B0F0"/>
                </a:solidFill>
              </a:rPr>
              <a:t>each minion’s key:</a:t>
            </a:r>
            <a:endParaRPr lang="en-US" b="1" u="sng" dirty="0">
              <a:solidFill>
                <a:srgbClr val="00B0F0"/>
              </a:solidFill>
            </a:endParaRPr>
          </a:p>
          <a:p>
            <a:pPr>
              <a:spcBef>
                <a:spcPts val="0"/>
              </a:spcBef>
            </a:pPr>
            <a:r>
              <a:rPr lang="en-US" b="1" dirty="0"/>
              <a:t>s</a:t>
            </a:r>
            <a:r>
              <a:rPr lang="en-US" b="1" dirty="0" smtClean="0"/>
              <a:t>alt-key</a:t>
            </a:r>
            <a:r>
              <a:rPr lang="en-US" dirty="0" smtClean="0"/>
              <a:t> command</a:t>
            </a:r>
            <a:endParaRPr lang="en-US" dirty="0"/>
          </a:p>
          <a:p>
            <a:pPr>
              <a:spcBef>
                <a:spcPts val="0"/>
              </a:spcBef>
            </a:pPr>
            <a:endParaRPr lang="en-US" dirty="0"/>
          </a:p>
          <a:p>
            <a:pPr>
              <a:spcBef>
                <a:spcPts val="0"/>
              </a:spcBef>
            </a:pPr>
            <a:endParaRPr lang="en-US" dirty="0"/>
          </a:p>
          <a:p>
            <a:endParaRPr lang="en-US" dirty="0"/>
          </a:p>
        </p:txBody>
      </p:sp>
      <p:pic>
        <p:nvPicPr>
          <p:cNvPr id="7" name="Picture 6"/>
          <p:cNvPicPr>
            <a:picLocks noChangeAspect="1"/>
          </p:cNvPicPr>
          <p:nvPr/>
        </p:nvPicPr>
        <p:blipFill>
          <a:blip r:embed="rId3"/>
          <a:stretch>
            <a:fillRect/>
          </a:stretch>
        </p:blipFill>
        <p:spPr>
          <a:xfrm>
            <a:off x="5755081" y="1573426"/>
            <a:ext cx="5827320" cy="4217773"/>
          </a:xfrm>
          <a:prstGeom prst="rect">
            <a:avLst/>
          </a:prstGeom>
        </p:spPr>
      </p:pic>
    </p:spTree>
    <p:extLst>
      <p:ext uri="{BB962C8B-B14F-4D97-AF65-F5344CB8AC3E}">
        <p14:creationId xmlns:p14="http://schemas.microsoft.com/office/powerpoint/2010/main" val="15592994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a:t>Architecture</a:t>
            </a:r>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sp>
        <p:nvSpPr>
          <p:cNvPr id="65" name="Content Placeholder 2"/>
          <p:cNvSpPr txBox="1">
            <a:spLocks/>
          </p:cNvSpPr>
          <p:nvPr/>
        </p:nvSpPr>
        <p:spPr>
          <a:xfrm>
            <a:off x="906787" y="1140038"/>
            <a:ext cx="2821152" cy="50089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b="1" dirty="0" smtClean="0"/>
              <a:t>1. Master-Minion(s)</a:t>
            </a:r>
          </a:p>
        </p:txBody>
      </p:sp>
      <p:pic>
        <p:nvPicPr>
          <p:cNvPr id="40"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saltstack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401" y="1523999"/>
            <a:ext cx="5805580" cy="4591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47885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Salt State System</a:t>
            </a:r>
            <a:endParaRPr lang="en-US" i="1" dirty="0"/>
          </a:p>
        </p:txBody>
      </p:sp>
      <p:sp>
        <p:nvSpPr>
          <p:cNvPr id="3" name="Content Placeholder 2"/>
          <p:cNvSpPr>
            <a:spLocks noGrp="1"/>
          </p:cNvSpPr>
          <p:nvPr>
            <p:ph idx="4294967295"/>
          </p:nvPr>
        </p:nvSpPr>
        <p:spPr>
          <a:xfrm>
            <a:off x="1383323" y="1408601"/>
            <a:ext cx="4514969" cy="4757737"/>
          </a:xfrm>
        </p:spPr>
        <p:txBody>
          <a:bodyPr>
            <a:normAutofit/>
          </a:bodyPr>
          <a:lstStyle/>
          <a:p>
            <a:pPr indent="-365760">
              <a:buFont typeface="Wingdings" panose="05000000000000000000" pitchFamily="2" charset="2"/>
              <a:buChar char="§"/>
            </a:pPr>
            <a:r>
              <a:rPr lang="en-US" sz="2800" b="1" dirty="0" smtClean="0"/>
              <a:t>xxxx</a:t>
            </a:r>
            <a:endParaRPr lang="en-US" sz="2200" dirty="0" smtClean="0"/>
          </a:p>
          <a:p>
            <a:pPr marL="384048" lvl="3" indent="0">
              <a:buNone/>
            </a:pPr>
            <a:endParaRPr lang="en-US" sz="2200" dirty="0" smtClean="0"/>
          </a:p>
          <a:p>
            <a:pPr marL="384048" lvl="3" indent="0">
              <a:buNone/>
            </a:pPr>
            <a:endParaRPr lang="en-US" sz="2200" dirty="0" smtClean="0"/>
          </a:p>
          <a:p>
            <a:pPr indent="-365760">
              <a:buFont typeface="Wingdings" panose="05000000000000000000" pitchFamily="2" charset="2"/>
              <a:buChar char="§"/>
            </a:pPr>
            <a:r>
              <a:rPr lang="en-US" sz="2800" b="1" dirty="0" smtClean="0"/>
              <a:t>xxxx</a:t>
            </a:r>
            <a:endParaRPr lang="en-US" sz="2200" dirty="0" smtClean="0"/>
          </a:p>
          <a:p>
            <a:pPr marL="384048" lvl="3" indent="0">
              <a:buNone/>
            </a:pPr>
            <a:endParaRPr lang="en-US" sz="2200" dirty="0" smtClean="0"/>
          </a:p>
          <a:p>
            <a:pPr marL="0" indent="0">
              <a:buNone/>
            </a:pPr>
            <a:endParaRPr lang="en-US" sz="1400" dirty="0" smtClean="0"/>
          </a:p>
          <a:p>
            <a:pPr marL="384048" lvl="3" indent="0">
              <a:buNone/>
            </a:pPr>
            <a:endParaRPr lang="en-US" sz="2200" dirty="0" smtClean="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6691496" y="1408601"/>
            <a:ext cx="4514969" cy="475773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5760">
              <a:buFont typeface="Wingdings" panose="05000000000000000000" pitchFamily="2" charset="2"/>
              <a:buChar char="§"/>
            </a:pPr>
            <a:r>
              <a:rPr lang="en-US" sz="2800" b="1" dirty="0" smtClean="0"/>
              <a:t>xxxx</a:t>
            </a:r>
          </a:p>
          <a:p>
            <a:pPr lvl="3" indent="-365760">
              <a:buFont typeface="Wingdings" panose="05000000000000000000" pitchFamily="2" charset="2"/>
              <a:buChar char="§"/>
            </a:pPr>
            <a:r>
              <a:rPr lang="en-US" sz="2200" dirty="0" smtClean="0"/>
              <a:t>xxxx:</a:t>
            </a:r>
          </a:p>
          <a:p>
            <a:pPr lvl="3" indent="-365760">
              <a:buFont typeface="Wingdings" panose="05000000000000000000" pitchFamily="2" charset="2"/>
              <a:buChar char="§"/>
            </a:pPr>
            <a:r>
              <a:rPr lang="en-US" sz="2200" dirty="0" smtClean="0"/>
              <a:t>xxxx</a:t>
            </a:r>
          </a:p>
          <a:p>
            <a:pPr lvl="5" indent="-365760">
              <a:buFont typeface="Wingdings" panose="05000000000000000000" pitchFamily="2" charset="2"/>
              <a:buChar char="§"/>
            </a:pPr>
            <a:r>
              <a:rPr lang="en-US" sz="2200" i="1" dirty="0" smtClean="0"/>
              <a:t>xxxx</a:t>
            </a:r>
          </a:p>
          <a:p>
            <a:pPr lvl="3" indent="-365760">
              <a:buFont typeface="Wingdings" panose="05000000000000000000" pitchFamily="2" charset="2"/>
              <a:buChar char="§"/>
            </a:pPr>
            <a:r>
              <a:rPr lang="en-US" sz="2200" dirty="0" smtClean="0"/>
              <a:t>xxxx</a:t>
            </a:r>
          </a:p>
          <a:p>
            <a:pPr lvl="5" indent="-365760">
              <a:buFont typeface="Wingdings" panose="05000000000000000000" pitchFamily="2" charset="2"/>
              <a:buChar char="§"/>
            </a:pPr>
            <a:r>
              <a:rPr lang="en-US" sz="2200" i="1" dirty="0" smtClean="0"/>
              <a:t>xxxx</a:t>
            </a:r>
          </a:p>
          <a:p>
            <a:pPr lvl="3" indent="-365760">
              <a:buFont typeface="Wingdings" panose="05000000000000000000" pitchFamily="2" charset="2"/>
              <a:buChar char="§"/>
            </a:pPr>
            <a:r>
              <a:rPr lang="en-US" sz="2200" dirty="0" smtClean="0"/>
              <a:t>xxxx</a:t>
            </a:r>
          </a:p>
          <a:p>
            <a:pPr lvl="5" indent="-365760">
              <a:buFont typeface="Wingdings" panose="05000000000000000000" pitchFamily="2" charset="2"/>
              <a:buChar char="§"/>
            </a:pPr>
            <a:r>
              <a:rPr lang="en-US" sz="2200" i="1" dirty="0" smtClean="0"/>
              <a:t>xxxx</a:t>
            </a:r>
          </a:p>
          <a:p>
            <a:pPr lvl="3" indent="-365760">
              <a:buFont typeface="Wingdings" panose="05000000000000000000" pitchFamily="2" charset="2"/>
              <a:buChar char="§"/>
            </a:pPr>
            <a:endParaRPr lang="en-US" sz="2200" dirty="0" smtClean="0"/>
          </a:p>
          <a:p>
            <a:pPr marL="0" indent="0">
              <a:buFont typeface="Calibri" panose="020F0502020204030204" pitchFamily="34" charset="0"/>
              <a:buNone/>
            </a:pPr>
            <a:endParaRPr lang="en-US" sz="1400" dirty="0" smtClean="0"/>
          </a:p>
          <a:p>
            <a:pPr marL="384048" lvl="3" indent="0">
              <a:buFont typeface="Calibri" pitchFamily="34" charset="0"/>
              <a:buNone/>
            </a:pPr>
            <a:endParaRPr lang="en-US" sz="2200" dirty="0" smtClean="0"/>
          </a:p>
        </p:txBody>
      </p:sp>
    </p:spTree>
    <p:extLst>
      <p:ext uri="{BB962C8B-B14F-4D97-AF65-F5344CB8AC3E}">
        <p14:creationId xmlns:p14="http://schemas.microsoft.com/office/powerpoint/2010/main" val="32899789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Key Terms</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40"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sp>
        <p:nvSpPr>
          <p:cNvPr id="41" name="Content Placeholder 2"/>
          <p:cNvSpPr txBox="1">
            <a:spLocks/>
          </p:cNvSpPr>
          <p:nvPr/>
        </p:nvSpPr>
        <p:spPr>
          <a:xfrm>
            <a:off x="1383323" y="1281723"/>
            <a:ext cx="4337539" cy="504873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Master</a:t>
            </a:r>
          </a:p>
          <a:p>
            <a:r>
              <a:rPr lang="en-US" dirty="0" smtClean="0"/>
              <a:t>Minion</a:t>
            </a:r>
          </a:p>
          <a:p>
            <a:r>
              <a:rPr lang="en-US" dirty="0" smtClean="0"/>
              <a:t>Remote Execution (Pub/Sub)</a:t>
            </a:r>
          </a:p>
          <a:p>
            <a:r>
              <a:rPr lang="en-US" dirty="0" smtClean="0"/>
              <a:t>Targeting</a:t>
            </a:r>
          </a:p>
          <a:p>
            <a:r>
              <a:rPr lang="en-US" dirty="0" smtClean="0"/>
              <a:t>Globbing (vs. Regular Expressions)</a:t>
            </a:r>
          </a:p>
          <a:p>
            <a:r>
              <a:rPr lang="en-US" dirty="0" smtClean="0"/>
              <a:t>Execution Modules</a:t>
            </a:r>
          </a:p>
          <a:p>
            <a:r>
              <a:rPr lang="en-US" dirty="0" smtClean="0"/>
              <a:t>Functions</a:t>
            </a:r>
          </a:p>
          <a:p>
            <a:r>
              <a:rPr lang="en-US" dirty="0" smtClean="0"/>
              <a:t>Grains</a:t>
            </a:r>
          </a:p>
          <a:p>
            <a:r>
              <a:rPr lang="en-US" dirty="0" smtClean="0"/>
              <a:t>States</a:t>
            </a:r>
          </a:p>
          <a:p>
            <a:r>
              <a:rPr lang="en-US" dirty="0" smtClean="0"/>
              <a:t>YAML</a:t>
            </a:r>
          </a:p>
          <a:p>
            <a:r>
              <a:rPr lang="en-US" dirty="0" smtClean="0"/>
              <a:t>Jinja2</a:t>
            </a:r>
          </a:p>
          <a:p>
            <a:endParaRPr lang="en-US" dirty="0"/>
          </a:p>
        </p:txBody>
      </p:sp>
      <p:sp>
        <p:nvSpPr>
          <p:cNvPr id="42" name="Content Placeholder 2"/>
          <p:cNvSpPr txBox="1">
            <a:spLocks/>
          </p:cNvSpPr>
          <p:nvPr/>
        </p:nvSpPr>
        <p:spPr>
          <a:xfrm>
            <a:off x="6049107" y="1281723"/>
            <a:ext cx="4642339" cy="504873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Configuration Management (Role Based)</a:t>
            </a:r>
          </a:p>
          <a:p>
            <a:r>
              <a:rPr lang="en-US" dirty="0" smtClean="0"/>
              <a:t>Top .SLS File</a:t>
            </a:r>
          </a:p>
          <a:p>
            <a:r>
              <a:rPr lang="en-US" dirty="0" smtClean="0"/>
              <a:t>Highstate</a:t>
            </a:r>
          </a:p>
          <a:p>
            <a:r>
              <a:rPr lang="en-US" dirty="0" smtClean="0"/>
              <a:t>Pillars</a:t>
            </a:r>
          </a:p>
          <a:p>
            <a:r>
              <a:rPr lang="en-US" dirty="0" smtClean="0"/>
              <a:t>Requisites (Watch | Require | ???)</a:t>
            </a:r>
          </a:p>
          <a:p>
            <a:r>
              <a:rPr lang="en-US" dirty="0" smtClean="0"/>
              <a:t>Orchestration</a:t>
            </a:r>
          </a:p>
          <a:p>
            <a:r>
              <a:rPr lang="en-US" dirty="0" smtClean="0"/>
              <a:t>Runners   …   Returners</a:t>
            </a:r>
          </a:p>
          <a:p>
            <a:r>
              <a:rPr lang="en-US" dirty="0" smtClean="0"/>
              <a:t>Salt Event Bus</a:t>
            </a:r>
          </a:p>
          <a:p>
            <a:r>
              <a:rPr lang="en-US" dirty="0" smtClean="0"/>
              <a:t>Beacons</a:t>
            </a:r>
          </a:p>
          <a:p>
            <a:r>
              <a:rPr lang="en-US" dirty="0" smtClean="0"/>
              <a:t>Reactors</a:t>
            </a:r>
          </a:p>
          <a:p>
            <a:r>
              <a:rPr lang="en-US" dirty="0" smtClean="0"/>
              <a:t>Salt-Cloud</a:t>
            </a:r>
            <a:endParaRPr lang="en-US" dirty="0"/>
          </a:p>
        </p:txBody>
      </p:sp>
    </p:spTree>
    <p:extLst>
      <p:ext uri="{BB962C8B-B14F-4D97-AF65-F5344CB8AC3E}">
        <p14:creationId xmlns:p14="http://schemas.microsoft.com/office/powerpoint/2010/main" val="5038634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9631" y="257908"/>
            <a:ext cx="4560277" cy="6186309"/>
          </a:xfrm>
          <a:prstGeom prst="rect">
            <a:avLst/>
          </a:prstGeom>
          <a:noFill/>
        </p:spPr>
        <p:txBody>
          <a:bodyPr wrap="square" rtlCol="0">
            <a:spAutoFit/>
          </a:bodyPr>
          <a:lstStyle/>
          <a:p>
            <a:pPr lvl="0" fontAlgn="base"/>
            <a:r>
              <a:rPr lang="en-US" b="1" i="1" dirty="0"/>
              <a:t>salt master</a:t>
            </a:r>
            <a:r>
              <a:rPr lang="en-US" dirty="0"/>
              <a:t> - sends </a:t>
            </a:r>
            <a:r>
              <a:rPr lang="en-US" dirty="0" err="1"/>
              <a:t>cmds</a:t>
            </a:r>
            <a:r>
              <a:rPr lang="en-US" dirty="0"/>
              <a:t> to minions</a:t>
            </a:r>
          </a:p>
          <a:p>
            <a:pPr lvl="0" fontAlgn="base"/>
            <a:r>
              <a:rPr lang="en-US" b="1" i="1" dirty="0"/>
              <a:t>salt minions</a:t>
            </a:r>
            <a:r>
              <a:rPr lang="en-US" dirty="0"/>
              <a:t> - receives </a:t>
            </a:r>
            <a:r>
              <a:rPr lang="en-US" dirty="0" err="1"/>
              <a:t>cmds</a:t>
            </a:r>
            <a:r>
              <a:rPr lang="en-US" dirty="0"/>
              <a:t> from master</a:t>
            </a:r>
          </a:p>
          <a:p>
            <a:pPr lvl="0" fontAlgn="base"/>
            <a:r>
              <a:rPr lang="en-US" b="1" i="1" u="sng" dirty="0">
                <a:hlinkClick r:id="rId2"/>
              </a:rPr>
              <a:t>execution modules</a:t>
            </a:r>
            <a:r>
              <a:rPr lang="en-US" dirty="0"/>
              <a:t> - ad hoc </a:t>
            </a:r>
            <a:r>
              <a:rPr lang="en-US" dirty="0" err="1"/>
              <a:t>cmds</a:t>
            </a:r>
            <a:endParaRPr lang="en-US" dirty="0"/>
          </a:p>
          <a:p>
            <a:pPr lvl="0" fontAlgn="base"/>
            <a:r>
              <a:rPr lang="en-US" b="1" i="1" u="sng" dirty="0">
                <a:hlinkClick r:id="rId3"/>
              </a:rPr>
              <a:t>formulas</a:t>
            </a:r>
            <a:r>
              <a:rPr lang="en-US" dirty="0"/>
              <a:t> (states) - representation of a system configuration, a grouping of one or more state files with maybe pillar data and configuration files or anything else which define a neat package for a particular application.</a:t>
            </a:r>
          </a:p>
          <a:p>
            <a:pPr lvl="0" fontAlgn="base"/>
            <a:r>
              <a:rPr lang="en-US" b="1" i="1" u="sng" dirty="0">
                <a:hlinkClick r:id="rId4"/>
              </a:rPr>
              <a:t>grains</a:t>
            </a:r>
            <a:r>
              <a:rPr lang="en-US" dirty="0"/>
              <a:t> - static information about minions</a:t>
            </a:r>
          </a:p>
          <a:p>
            <a:pPr lvl="0" fontAlgn="base"/>
            <a:r>
              <a:rPr lang="en-US" b="1" i="1" u="sng" dirty="0">
                <a:hlinkClick r:id="rId5"/>
              </a:rPr>
              <a:t>pillar</a:t>
            </a:r>
            <a:r>
              <a:rPr lang="en-US" dirty="0"/>
              <a:t> - secure user-defined variables stored on master and assigned to minions (equivalent to data bags in Chef or </a:t>
            </a:r>
            <a:r>
              <a:rPr lang="en-US" dirty="0" err="1"/>
              <a:t>Hiera</a:t>
            </a:r>
            <a:r>
              <a:rPr lang="en-US" dirty="0"/>
              <a:t> in Puppet)</a:t>
            </a:r>
          </a:p>
          <a:p>
            <a:pPr lvl="0" fontAlgn="base"/>
            <a:r>
              <a:rPr lang="en-US" b="1" i="1" u="sng" dirty="0">
                <a:hlinkClick r:id="rId6"/>
              </a:rPr>
              <a:t>mine</a:t>
            </a:r>
            <a:r>
              <a:rPr lang="en-US" dirty="0"/>
              <a:t> - area on the master where result from minion executed commands can be stored, like IP address of a backend webserver used then to configure a load balancer</a:t>
            </a:r>
          </a:p>
          <a:p>
            <a:pPr lvl="0" fontAlgn="base"/>
            <a:r>
              <a:rPr lang="en-US" b="1" i="1" u="sng" dirty="0">
                <a:hlinkClick r:id="rId7"/>
              </a:rPr>
              <a:t>top file</a:t>
            </a:r>
            <a:r>
              <a:rPr lang="en-US" dirty="0"/>
              <a:t> - matches formulas and pillar data to minions</a:t>
            </a:r>
          </a:p>
          <a:p>
            <a:pPr lvl="0" fontAlgn="base"/>
            <a:r>
              <a:rPr lang="en-US" b="1" i="1" u="sng" dirty="0">
                <a:hlinkClick r:id="rId8"/>
              </a:rPr>
              <a:t>runners</a:t>
            </a:r>
            <a:r>
              <a:rPr lang="en-US" dirty="0"/>
              <a:t> - modules executed on master</a:t>
            </a:r>
          </a:p>
          <a:p>
            <a:pPr lvl="0" fontAlgn="base"/>
            <a:r>
              <a:rPr lang="en-US" b="1" i="1" u="sng" dirty="0">
                <a:hlinkClick r:id="rId9"/>
              </a:rPr>
              <a:t>returners</a:t>
            </a:r>
            <a:r>
              <a:rPr lang="en-US" dirty="0"/>
              <a:t> - inject minion data to another </a:t>
            </a:r>
            <a:r>
              <a:rPr lang="en-US" dirty="0" smtClean="0"/>
              <a:t>system on systems without minions</a:t>
            </a:r>
          </a:p>
          <a:p>
            <a:endParaRPr lang="en-US" dirty="0"/>
          </a:p>
        </p:txBody>
      </p:sp>
      <p:sp>
        <p:nvSpPr>
          <p:cNvPr id="3" name="TextBox 2"/>
          <p:cNvSpPr txBox="1"/>
          <p:nvPr/>
        </p:nvSpPr>
        <p:spPr>
          <a:xfrm>
            <a:off x="6424248" y="257908"/>
            <a:ext cx="5169876" cy="4247317"/>
          </a:xfrm>
          <a:prstGeom prst="rect">
            <a:avLst/>
          </a:prstGeom>
          <a:noFill/>
        </p:spPr>
        <p:txBody>
          <a:bodyPr wrap="square" rtlCol="0">
            <a:spAutoFit/>
          </a:bodyPr>
          <a:lstStyle/>
          <a:p>
            <a:pPr lvl="0" fontAlgn="base"/>
            <a:r>
              <a:rPr lang="en-US" b="1" i="1" u="sng" dirty="0" smtClean="0">
                <a:hlinkClick r:id="rId10"/>
              </a:rPr>
              <a:t>renderers</a:t>
            </a:r>
            <a:r>
              <a:rPr lang="en-US" dirty="0"/>
              <a:t> - components that runs the template to produce valid state of configuration files, the default one use Jinja2 syntax and output YAML files.</a:t>
            </a:r>
          </a:p>
          <a:p>
            <a:pPr lvl="0" fontAlgn="base"/>
            <a:r>
              <a:rPr lang="en-US" b="1" i="1" u="sng" dirty="0">
                <a:hlinkClick r:id="rId11"/>
              </a:rPr>
              <a:t>reactor</a:t>
            </a:r>
            <a:r>
              <a:rPr lang="en-US" dirty="0"/>
              <a:t> - trigger reaction on events</a:t>
            </a:r>
          </a:p>
          <a:p>
            <a:pPr lvl="0" fontAlgn="base"/>
            <a:r>
              <a:rPr lang="en-US" b="1" i="1" u="sng" dirty="0">
                <a:hlinkClick r:id="rId12"/>
              </a:rPr>
              <a:t>thorium</a:t>
            </a:r>
            <a:r>
              <a:rPr lang="en-US" dirty="0"/>
              <a:t> - a new kind of reactor, still experimental.</a:t>
            </a:r>
          </a:p>
          <a:p>
            <a:pPr lvl="0" fontAlgn="base"/>
            <a:r>
              <a:rPr lang="en-US" b="1" i="1" u="sng" dirty="0">
                <a:hlinkClick r:id="rId13"/>
              </a:rPr>
              <a:t>beacons</a:t>
            </a:r>
            <a:r>
              <a:rPr lang="en-US" dirty="0"/>
              <a:t> - little piece of code on the minion that are listening for thing, like server failure or file changes to inform the master. With reactor can be used to do self healing</a:t>
            </a:r>
          </a:p>
          <a:p>
            <a:pPr lvl="0" fontAlgn="base"/>
            <a:r>
              <a:rPr lang="en-US" b="1" i="1" u="sng" dirty="0">
                <a:hlinkClick r:id="rId14"/>
              </a:rPr>
              <a:t>proxy minions</a:t>
            </a:r>
            <a:r>
              <a:rPr lang="en-US" dirty="0"/>
              <a:t> - translate Salt Language to device specific instruction to bring it to the desired state using its API or over SSH.</a:t>
            </a:r>
          </a:p>
          <a:p>
            <a:pPr lvl="0" fontAlgn="base"/>
            <a:r>
              <a:rPr lang="en-US" b="1" i="1" u="sng" dirty="0">
                <a:hlinkClick r:id="rId15"/>
              </a:rPr>
              <a:t>salt cloud</a:t>
            </a:r>
            <a:r>
              <a:rPr lang="en-US" dirty="0"/>
              <a:t> - bootstrap cloud nodes</a:t>
            </a:r>
          </a:p>
          <a:p>
            <a:pPr lvl="0" fontAlgn="base"/>
            <a:r>
              <a:rPr lang="en-US" b="1" i="1" u="sng" dirty="0">
                <a:hlinkClick r:id="rId16"/>
              </a:rPr>
              <a:t>salt </a:t>
            </a:r>
            <a:r>
              <a:rPr lang="en-US" b="1" i="1" u="sng" dirty="0" err="1">
                <a:hlinkClick r:id="rId16"/>
              </a:rPr>
              <a:t>ssh</a:t>
            </a:r>
            <a:r>
              <a:rPr lang="en-US" dirty="0"/>
              <a:t> - run </a:t>
            </a:r>
            <a:r>
              <a:rPr lang="en-US" dirty="0" err="1"/>
              <a:t>cmds</a:t>
            </a:r>
            <a:r>
              <a:rPr lang="en-US" dirty="0"/>
              <a:t> on systems without minions</a:t>
            </a:r>
          </a:p>
          <a:p>
            <a:endParaRPr lang="en-US" dirty="0"/>
          </a:p>
        </p:txBody>
      </p:sp>
    </p:spTree>
    <p:extLst>
      <p:ext uri="{BB962C8B-B14F-4D97-AF65-F5344CB8AC3E}">
        <p14:creationId xmlns:p14="http://schemas.microsoft.com/office/powerpoint/2010/main" val="2607504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8393723" cy="634877"/>
          </a:xfrm>
        </p:spPr>
        <p:txBody>
          <a:bodyPr>
            <a:normAutofit fontScale="90000"/>
          </a:bodyPr>
          <a:lstStyle/>
          <a:p>
            <a:r>
              <a:rPr lang="en-US" i="1" dirty="0" smtClean="0"/>
              <a:t>Background…</a:t>
            </a:r>
            <a:endParaRPr lang="en-US" i="1" dirty="0"/>
          </a:p>
        </p:txBody>
      </p:sp>
      <p:sp>
        <p:nvSpPr>
          <p:cNvPr id="3" name="Content Placeholder 2"/>
          <p:cNvSpPr>
            <a:spLocks noGrp="1"/>
          </p:cNvSpPr>
          <p:nvPr>
            <p:ph idx="4294967295"/>
          </p:nvPr>
        </p:nvSpPr>
        <p:spPr>
          <a:xfrm>
            <a:off x="1383323" y="1408601"/>
            <a:ext cx="10058400" cy="4867153"/>
          </a:xfrm>
        </p:spPr>
        <p:txBody>
          <a:bodyPr>
            <a:normAutofit lnSpcReduction="10000"/>
          </a:bodyPr>
          <a:lstStyle/>
          <a:p>
            <a:pPr marL="0" indent="0">
              <a:buNone/>
            </a:pPr>
            <a:r>
              <a:rPr lang="en-US" sz="2800" dirty="0" smtClean="0"/>
              <a:t>Mid 2000’s …. Virtualization:</a:t>
            </a:r>
          </a:p>
          <a:p>
            <a:pPr indent="-365760">
              <a:buFont typeface="Wingdings" panose="05000000000000000000" pitchFamily="2" charset="2"/>
              <a:buChar char="§"/>
            </a:pPr>
            <a:r>
              <a:rPr lang="en-US" sz="2800" i="1" u="sng" dirty="0" smtClean="0"/>
              <a:t>Waaaaaay</a:t>
            </a:r>
            <a:r>
              <a:rPr lang="en-US" sz="2800" dirty="0" smtClean="0"/>
              <a:t> More Servers!</a:t>
            </a:r>
          </a:p>
          <a:p>
            <a:pPr indent="-365760">
              <a:buFont typeface="Wingdings" panose="05000000000000000000" pitchFamily="2" charset="2"/>
              <a:buChar char="§"/>
            </a:pPr>
            <a:r>
              <a:rPr lang="en-US" sz="2800" dirty="0" smtClean="0"/>
              <a:t>Cloud Computing</a:t>
            </a:r>
          </a:p>
          <a:p>
            <a:pPr marL="0" indent="0">
              <a:buNone/>
            </a:pPr>
            <a:endParaRPr lang="en-US" sz="400" dirty="0" smtClean="0"/>
          </a:p>
          <a:p>
            <a:pPr marL="0" indent="0">
              <a:buNone/>
            </a:pPr>
            <a:r>
              <a:rPr lang="en-US" sz="2800" dirty="0" smtClean="0"/>
              <a:t>Also:</a:t>
            </a:r>
          </a:p>
          <a:p>
            <a:pPr indent="-365760">
              <a:buFont typeface="Wingdings" panose="05000000000000000000" pitchFamily="2" charset="2"/>
              <a:buChar char="§"/>
            </a:pPr>
            <a:r>
              <a:rPr lang="en-US" sz="2800" dirty="0" smtClean="0"/>
              <a:t>Distributed Architectures</a:t>
            </a:r>
            <a:endParaRPr lang="en-US" sz="500" dirty="0" smtClean="0"/>
          </a:p>
          <a:p>
            <a:pPr indent="-365760">
              <a:buFont typeface="Wingdings" panose="05000000000000000000" pitchFamily="2" charset="2"/>
              <a:buChar char="§"/>
            </a:pPr>
            <a:r>
              <a:rPr lang="en-US" sz="2800" dirty="0" smtClean="0"/>
              <a:t>Microservices</a:t>
            </a:r>
          </a:p>
          <a:p>
            <a:pPr indent="-365760">
              <a:buFont typeface="Wingdings" panose="05000000000000000000" pitchFamily="2" charset="2"/>
              <a:buChar char="§"/>
            </a:pPr>
            <a:r>
              <a:rPr lang="en-US" sz="2800" dirty="0" smtClean="0"/>
              <a:t>Big Data Infrastructure</a:t>
            </a:r>
          </a:p>
          <a:p>
            <a:pPr marL="0" indent="0">
              <a:buNone/>
            </a:pPr>
            <a:endParaRPr lang="en-US" sz="500" dirty="0" smtClean="0"/>
          </a:p>
          <a:p>
            <a:pPr marL="0" indent="0">
              <a:buNone/>
            </a:pPr>
            <a:r>
              <a:rPr lang="en-US" sz="2800" dirty="0"/>
              <a:t>	</a:t>
            </a:r>
            <a:endParaRPr lang="en-US" sz="4000" dirty="0"/>
          </a:p>
        </p:txBody>
      </p:sp>
      <p:cxnSp>
        <p:nvCxnSpPr>
          <p:cNvPr id="8" name="Straight Connector 7"/>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sp>
        <p:nvSpPr>
          <p:cNvPr id="5" name="Horizontal Scroll 4"/>
          <p:cNvSpPr/>
          <p:nvPr/>
        </p:nvSpPr>
        <p:spPr>
          <a:xfrm>
            <a:off x="8096738" y="1232852"/>
            <a:ext cx="2469660" cy="811420"/>
          </a:xfrm>
          <a:prstGeom prst="horizontalScroll">
            <a:avLst/>
          </a:prstGeom>
          <a:solidFill>
            <a:srgbClr val="F3FCFF"/>
          </a:solid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rgbClr val="002060"/>
                </a:solidFill>
                <a:latin typeface="Baskerville Old Face" panose="02020602080505020303" pitchFamily="18" charset="0"/>
              </a:rPr>
              <a:t>The Old Guard…</a:t>
            </a:r>
            <a:endParaRPr lang="en-US" sz="2000" i="1" dirty="0">
              <a:solidFill>
                <a:srgbClr val="002060"/>
              </a:solidFill>
              <a:latin typeface="Baskerville Old Face" panose="02020602080505020303" pitchFamily="18" charset="0"/>
            </a:endParaRPr>
          </a:p>
        </p:txBody>
      </p:sp>
      <p:pic>
        <p:nvPicPr>
          <p:cNvPr id="2050"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uppe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3264" y="2592260"/>
            <a:ext cx="2403702" cy="87984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uppet logo transpar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738" y="2622041"/>
            <a:ext cx="852243" cy="8374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fengine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7292" y="2155092"/>
            <a:ext cx="1242891" cy="338716"/>
          </a:xfrm>
          <a:prstGeom prst="rect">
            <a:avLst/>
          </a:prstGeom>
          <a:noFill/>
          <a:extLst>
            <a:ext uri="{909E8E84-426E-40DD-AFC4-6F175D3DCCD1}">
              <a14:hiddenFill xmlns:a14="http://schemas.microsoft.com/office/drawing/2010/main">
                <a:solidFill>
                  <a:srgbClr val="FFFFFF"/>
                </a:solidFill>
              </a14:hiddenFill>
            </a:ext>
          </a:extLst>
        </p:spPr>
      </p:pic>
      <p:sp>
        <p:nvSpPr>
          <p:cNvPr id="15" name="Horizontal Scroll 14"/>
          <p:cNvSpPr/>
          <p:nvPr/>
        </p:nvSpPr>
        <p:spPr>
          <a:xfrm>
            <a:off x="8135450" y="4064656"/>
            <a:ext cx="2469660" cy="811420"/>
          </a:xfrm>
          <a:prstGeom prst="horizontalScroll">
            <a:avLst/>
          </a:prstGeom>
          <a:solidFill>
            <a:srgbClr val="00B05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bg1"/>
                </a:solidFill>
                <a:latin typeface="Baskerville Old Face" panose="02020602080505020303" pitchFamily="18" charset="0"/>
              </a:rPr>
              <a:t>The “New” Kids…</a:t>
            </a:r>
            <a:endParaRPr lang="en-US" sz="2000" i="1" dirty="0">
              <a:solidFill>
                <a:schemeClr val="bg1"/>
              </a:solidFill>
              <a:latin typeface="Baskerville Old Face" panose="02020602080505020303" pitchFamily="18" charset="0"/>
            </a:endParaRPr>
          </a:p>
        </p:txBody>
      </p:sp>
      <p:pic>
        <p:nvPicPr>
          <p:cNvPr id="1034" name="Picture 10" descr="Image result for ansible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8982" y="5045538"/>
            <a:ext cx="1296620" cy="18131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2118" y="5405360"/>
            <a:ext cx="1656129" cy="519611"/>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p:cNvSpPr/>
          <p:nvPr/>
        </p:nvSpPr>
        <p:spPr>
          <a:xfrm>
            <a:off x="8696794" y="5280133"/>
            <a:ext cx="2666776" cy="8291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936827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Configuration</a:t>
            </a:r>
            <a:endParaRPr lang="en-US" i="1" dirty="0"/>
          </a:p>
        </p:txBody>
      </p:sp>
      <p:sp>
        <p:nvSpPr>
          <p:cNvPr id="3" name="Content Placeholder 2"/>
          <p:cNvSpPr>
            <a:spLocks noGrp="1"/>
          </p:cNvSpPr>
          <p:nvPr>
            <p:ph idx="4294967295"/>
          </p:nvPr>
        </p:nvSpPr>
        <p:spPr>
          <a:xfrm>
            <a:off x="1383323" y="1408601"/>
            <a:ext cx="4514969" cy="4757737"/>
          </a:xfrm>
        </p:spPr>
        <p:txBody>
          <a:bodyPr>
            <a:normAutofit/>
          </a:bodyPr>
          <a:lstStyle/>
          <a:p>
            <a:pPr indent="-365760">
              <a:buFont typeface="Wingdings" panose="05000000000000000000" pitchFamily="2" charset="2"/>
              <a:buChar char="§"/>
            </a:pPr>
            <a:r>
              <a:rPr lang="en-US" sz="2800" b="1" dirty="0" smtClean="0"/>
              <a:t>/etc/salt/master</a:t>
            </a:r>
          </a:p>
          <a:p>
            <a:pPr lvl="3" indent="-365760">
              <a:buFont typeface="Wingdings" panose="05000000000000000000" pitchFamily="2" charset="2"/>
              <a:buChar char="§"/>
            </a:pPr>
            <a:r>
              <a:rPr lang="en-US" sz="2200" dirty="0" smtClean="0"/>
              <a:t>Master’s Configuration File</a:t>
            </a:r>
          </a:p>
          <a:p>
            <a:pPr marL="384048" lvl="3" indent="0">
              <a:buNone/>
            </a:pPr>
            <a:endParaRPr lang="en-US" sz="2200" dirty="0" smtClean="0"/>
          </a:p>
          <a:p>
            <a:pPr marL="384048" lvl="3" indent="0">
              <a:buNone/>
            </a:pPr>
            <a:endParaRPr lang="en-US" sz="2200" dirty="0" smtClean="0"/>
          </a:p>
          <a:p>
            <a:pPr indent="-365760">
              <a:buFont typeface="Wingdings" panose="05000000000000000000" pitchFamily="2" charset="2"/>
              <a:buChar char="§"/>
            </a:pPr>
            <a:r>
              <a:rPr lang="en-US" sz="2800" b="1" dirty="0" smtClean="0"/>
              <a:t>/etc/salt/</a:t>
            </a:r>
            <a:r>
              <a:rPr lang="en-US" sz="2800" b="1" dirty="0" err="1" smtClean="0"/>
              <a:t>pki</a:t>
            </a:r>
            <a:r>
              <a:rPr lang="en-US" sz="2800" b="1" dirty="0" smtClean="0"/>
              <a:t>/master</a:t>
            </a:r>
          </a:p>
          <a:p>
            <a:pPr lvl="3" indent="-365760">
              <a:buFont typeface="Wingdings" panose="05000000000000000000" pitchFamily="2" charset="2"/>
              <a:buChar char="§"/>
            </a:pPr>
            <a:r>
              <a:rPr lang="en-US" sz="2200" dirty="0" smtClean="0"/>
              <a:t>Store public keys</a:t>
            </a:r>
          </a:p>
          <a:p>
            <a:pPr marL="384048" lvl="3" indent="0">
              <a:buNone/>
            </a:pPr>
            <a:endParaRPr lang="en-US" sz="2200" dirty="0" smtClean="0"/>
          </a:p>
          <a:p>
            <a:pPr marL="0" indent="0">
              <a:buNone/>
            </a:pPr>
            <a:endParaRPr lang="en-US" sz="1400" dirty="0" smtClean="0"/>
          </a:p>
          <a:p>
            <a:pPr marL="384048" lvl="3" indent="0">
              <a:buNone/>
            </a:pPr>
            <a:endParaRPr lang="en-US" sz="2200" dirty="0" smtClean="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6691496" y="1408601"/>
            <a:ext cx="4514969" cy="475773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5760">
              <a:buFont typeface="Wingdings" panose="05000000000000000000" pitchFamily="2" charset="2"/>
              <a:buChar char="§"/>
            </a:pPr>
            <a:r>
              <a:rPr lang="en-US" sz="2800" b="1" dirty="0" smtClean="0"/>
              <a:t>etc/salt/</a:t>
            </a:r>
            <a:r>
              <a:rPr lang="en-US" sz="2800" b="1" dirty="0" err="1" smtClean="0"/>
              <a:t>minion.d</a:t>
            </a:r>
            <a:endParaRPr lang="en-US" sz="2800" b="1" dirty="0" smtClean="0"/>
          </a:p>
          <a:p>
            <a:pPr lvl="3" indent="-365760">
              <a:buFont typeface="Wingdings" panose="05000000000000000000" pitchFamily="2" charset="2"/>
              <a:buChar char="§"/>
            </a:pPr>
            <a:r>
              <a:rPr lang="en-US" sz="2200" dirty="0" smtClean="0"/>
              <a:t>Minion Configuration File:</a:t>
            </a:r>
          </a:p>
          <a:p>
            <a:pPr lvl="3" indent="-365760">
              <a:buFont typeface="Wingdings" panose="05000000000000000000" pitchFamily="2" charset="2"/>
              <a:buChar char="§"/>
            </a:pPr>
            <a:r>
              <a:rPr lang="en-US" sz="2200" dirty="0" smtClean="0"/>
              <a:t>Specify the master’s address</a:t>
            </a:r>
          </a:p>
          <a:p>
            <a:pPr lvl="5" indent="-365760">
              <a:buFont typeface="Wingdings" panose="05000000000000000000" pitchFamily="2" charset="2"/>
              <a:buChar char="§"/>
            </a:pPr>
            <a:r>
              <a:rPr lang="en-US" sz="2200" i="1" dirty="0" smtClean="0"/>
              <a:t>#master: salt</a:t>
            </a:r>
          </a:p>
          <a:p>
            <a:pPr lvl="3" indent="-365760">
              <a:buFont typeface="Wingdings" panose="05000000000000000000" pitchFamily="2" charset="2"/>
              <a:buChar char="§"/>
            </a:pPr>
            <a:r>
              <a:rPr lang="en-US" sz="2200" dirty="0" smtClean="0"/>
              <a:t>Specify the minion’s ID</a:t>
            </a:r>
          </a:p>
          <a:p>
            <a:pPr lvl="5" indent="-365760">
              <a:buFont typeface="Wingdings" panose="05000000000000000000" pitchFamily="2" charset="2"/>
              <a:buChar char="§"/>
            </a:pPr>
            <a:r>
              <a:rPr lang="en-US" sz="2200" i="1" dirty="0" smtClean="0"/>
              <a:t>#id: ‘ ’</a:t>
            </a:r>
          </a:p>
          <a:p>
            <a:pPr lvl="3" indent="-365760">
              <a:buFont typeface="Wingdings" panose="05000000000000000000" pitchFamily="2" charset="2"/>
              <a:buChar char="§"/>
            </a:pPr>
            <a:r>
              <a:rPr lang="en-US" sz="2200" dirty="0" smtClean="0"/>
              <a:t>Authenticate the master</a:t>
            </a:r>
          </a:p>
          <a:p>
            <a:pPr lvl="5" indent="-365760">
              <a:buFont typeface="Wingdings" panose="05000000000000000000" pitchFamily="2" charset="2"/>
              <a:buChar char="§"/>
            </a:pPr>
            <a:r>
              <a:rPr lang="en-US" sz="2200" i="1" dirty="0" smtClean="0"/>
              <a:t>#master_finger: ‘ ’</a:t>
            </a:r>
          </a:p>
          <a:p>
            <a:pPr lvl="3" indent="-365760">
              <a:buFont typeface="Wingdings" panose="05000000000000000000" pitchFamily="2" charset="2"/>
              <a:buChar char="§"/>
            </a:pPr>
            <a:endParaRPr lang="en-US" sz="2200" dirty="0" smtClean="0"/>
          </a:p>
          <a:p>
            <a:pPr marL="0" indent="0">
              <a:buFont typeface="Calibri" panose="020F0502020204030204" pitchFamily="34" charset="0"/>
              <a:buNone/>
            </a:pPr>
            <a:endParaRPr lang="en-US" sz="1400" dirty="0" smtClean="0"/>
          </a:p>
          <a:p>
            <a:pPr marL="384048" lvl="3" indent="0">
              <a:buFont typeface="Calibri" pitchFamily="34" charset="0"/>
              <a:buNone/>
            </a:pPr>
            <a:endParaRPr lang="en-US" sz="2200" dirty="0" smtClean="0"/>
          </a:p>
        </p:txBody>
      </p:sp>
      <p:sp>
        <p:nvSpPr>
          <p:cNvPr id="4" name="TextBox 3"/>
          <p:cNvSpPr txBox="1"/>
          <p:nvPr/>
        </p:nvSpPr>
        <p:spPr>
          <a:xfrm>
            <a:off x="3540369" y="5310554"/>
            <a:ext cx="4173415" cy="369332"/>
          </a:xfrm>
          <a:prstGeom prst="rect">
            <a:avLst/>
          </a:prstGeom>
          <a:noFill/>
        </p:spPr>
        <p:txBody>
          <a:bodyPr wrap="square" rtlCol="0">
            <a:spAutoFit/>
          </a:bodyPr>
          <a:lstStyle/>
          <a:p>
            <a:pPr algn="ctr"/>
            <a:r>
              <a:rPr lang="en-US" b="1" dirty="0" smtClean="0"/>
              <a:t>Override values with .conf files</a:t>
            </a:r>
            <a:endParaRPr lang="en-US" b="1" dirty="0"/>
          </a:p>
        </p:txBody>
      </p:sp>
    </p:spTree>
    <p:extLst>
      <p:ext uri="{BB962C8B-B14F-4D97-AF65-F5344CB8AC3E}">
        <p14:creationId xmlns:p14="http://schemas.microsoft.com/office/powerpoint/2010/main" val="37112609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9003323" cy="634877"/>
          </a:xfrm>
        </p:spPr>
        <p:txBody>
          <a:bodyPr>
            <a:normAutofit fontScale="90000"/>
          </a:bodyPr>
          <a:lstStyle/>
          <a:p>
            <a:r>
              <a:rPr lang="en-US" i="1" dirty="0" smtClean="0"/>
              <a:t>Salt File System (Master)</a:t>
            </a:r>
            <a:endParaRPr lang="en-US" i="1" dirty="0"/>
          </a:p>
        </p:txBody>
      </p:sp>
      <p:cxnSp>
        <p:nvCxnSpPr>
          <p:cNvPr id="5" name="Straight Connector 4"/>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6007" y="1399365"/>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4294967295"/>
          </p:nvPr>
        </p:nvSpPr>
        <p:spPr>
          <a:xfrm>
            <a:off x="5424718" y="1684601"/>
            <a:ext cx="631926" cy="353644"/>
          </a:xfrm>
        </p:spPr>
        <p:txBody>
          <a:bodyPr>
            <a:normAutofit fontScale="77500" lnSpcReduction="20000"/>
          </a:bodyPr>
          <a:lstStyle/>
          <a:p>
            <a:pPr marL="0" indent="0" algn="ctr">
              <a:buNone/>
            </a:pPr>
            <a:r>
              <a:rPr lang="en-US" sz="2800" b="1" i="1" dirty="0" smtClean="0"/>
              <a:t>srv</a:t>
            </a:r>
            <a:endParaRPr lang="en-US" sz="2800" b="1" i="1" dirty="0" smtClean="0"/>
          </a:p>
          <a:p>
            <a:pPr marL="0" indent="0">
              <a:buNone/>
            </a:pPr>
            <a:endParaRPr lang="en-US" sz="1400" dirty="0" smtClean="0"/>
          </a:p>
        </p:txBody>
      </p:sp>
      <p:pic>
        <p:nvPicPr>
          <p:cNvPr id="9"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9873" y="2365196"/>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3096236" y="2660593"/>
            <a:ext cx="737288" cy="353644"/>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b="1" i="1" dirty="0" smtClean="0"/>
              <a:t>salt</a:t>
            </a:r>
          </a:p>
          <a:p>
            <a:pPr marL="0" indent="0">
              <a:buFont typeface="Calibri" panose="020F0502020204030204" pitchFamily="34" charset="0"/>
              <a:buNone/>
            </a:pPr>
            <a:endParaRPr lang="en-US" sz="1400" dirty="0" smtClean="0"/>
          </a:p>
        </p:txBody>
      </p:sp>
      <p:pic>
        <p:nvPicPr>
          <p:cNvPr id="11"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7601" y="2365196"/>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p:cNvSpPr txBox="1">
            <a:spLocks/>
          </p:cNvSpPr>
          <p:nvPr/>
        </p:nvSpPr>
        <p:spPr>
          <a:xfrm>
            <a:off x="7603964" y="2663702"/>
            <a:ext cx="737288" cy="353644"/>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b="1" i="1" dirty="0" smtClean="0"/>
              <a:t>pillar</a:t>
            </a:r>
          </a:p>
          <a:p>
            <a:pPr marL="0" indent="0">
              <a:buFont typeface="Calibri" panose="020F0502020204030204" pitchFamily="34" charset="0"/>
              <a:buNone/>
            </a:pPr>
            <a:endParaRPr lang="en-US" sz="1400" dirty="0" smtClean="0"/>
          </a:p>
        </p:txBody>
      </p:sp>
      <p:pic>
        <p:nvPicPr>
          <p:cNvPr id="14"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91" y="3371839"/>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p:cNvSpPr txBox="1">
            <a:spLocks/>
          </p:cNvSpPr>
          <p:nvPr/>
        </p:nvSpPr>
        <p:spPr>
          <a:xfrm>
            <a:off x="693654" y="3673346"/>
            <a:ext cx="627831" cy="365394"/>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600" b="1" i="1" dirty="0" smtClean="0"/>
              <a:t>top.sls</a:t>
            </a:r>
          </a:p>
          <a:p>
            <a:pPr marL="0" indent="0">
              <a:buFont typeface="Calibri" panose="020F0502020204030204" pitchFamily="34" charset="0"/>
              <a:buNone/>
            </a:pPr>
            <a:endParaRPr lang="en-US" sz="1400" dirty="0" smtClean="0"/>
          </a:p>
        </p:txBody>
      </p:sp>
      <p:pic>
        <p:nvPicPr>
          <p:cNvPr id="16"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2994" y="3315852"/>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p:cNvSpPr txBox="1">
            <a:spLocks/>
          </p:cNvSpPr>
          <p:nvPr/>
        </p:nvSpPr>
        <p:spPr>
          <a:xfrm>
            <a:off x="7019357" y="3617359"/>
            <a:ext cx="627831" cy="313262"/>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b="1" i="1" dirty="0" smtClean="0"/>
              <a:t>top.sls</a:t>
            </a:r>
          </a:p>
          <a:p>
            <a:pPr marL="0" indent="0">
              <a:buFont typeface="Calibri" panose="020F0502020204030204" pitchFamily="34" charset="0"/>
              <a:buNone/>
            </a:pPr>
            <a:endParaRPr lang="en-US" sz="1400" dirty="0" smtClean="0"/>
          </a:p>
        </p:txBody>
      </p:sp>
      <p:pic>
        <p:nvPicPr>
          <p:cNvPr id="18" name="Picture 2" descr="Image result for 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5299" y="3306759"/>
            <a:ext cx="850720" cy="850720"/>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p:cNvSpPr txBox="1">
            <a:spLocks/>
          </p:cNvSpPr>
          <p:nvPr/>
        </p:nvSpPr>
        <p:spPr>
          <a:xfrm>
            <a:off x="4101662" y="3582493"/>
            <a:ext cx="737288" cy="445400"/>
          </a:xfrm>
          <a:prstGeom prst="rect">
            <a:avLst/>
          </a:prstGeom>
        </p:spPr>
        <p:txBody>
          <a:bodyPr vert="horz" lIns="0" tIns="45720" rIns="0" bIns="45720" rtlCol="0">
            <a:normAutofit fontScale="5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b="1" i="1" dirty="0"/>
              <a:t>l</a:t>
            </a:r>
            <a:r>
              <a:rPr lang="en-US" sz="2800" b="1" i="1" dirty="0" smtClean="0"/>
              <a:t>oad-balance</a:t>
            </a:r>
          </a:p>
          <a:p>
            <a:pPr marL="0" indent="0">
              <a:buFont typeface="Calibri" panose="020F0502020204030204" pitchFamily="34" charset="0"/>
              <a:buNone/>
            </a:pPr>
            <a:endParaRPr lang="en-US" sz="1400" dirty="0" smtClean="0"/>
          </a:p>
        </p:txBody>
      </p:sp>
      <p:pic>
        <p:nvPicPr>
          <p:cNvPr id="20"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4027" y="3315852"/>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p:cNvSpPr txBox="1">
            <a:spLocks/>
          </p:cNvSpPr>
          <p:nvPr/>
        </p:nvSpPr>
        <p:spPr>
          <a:xfrm>
            <a:off x="8332451" y="3617359"/>
            <a:ext cx="655770" cy="365394"/>
          </a:xfrm>
          <a:prstGeom prst="rect">
            <a:avLst/>
          </a:prstGeom>
        </p:spPr>
        <p:txBody>
          <a:bodyPr vert="horz" lIns="0" tIns="45720" rIns="0" bIns="45720" rtlCol="0">
            <a:normAutofit fontScale="5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600" b="1" i="1" dirty="0" smtClean="0"/>
              <a:t>mine.sls</a:t>
            </a:r>
          </a:p>
          <a:p>
            <a:pPr marL="0" indent="0">
              <a:buFont typeface="Calibri" panose="020F0502020204030204" pitchFamily="34" charset="0"/>
              <a:buNone/>
            </a:pPr>
            <a:endParaRPr lang="en-US" sz="1400" dirty="0" smtClean="0"/>
          </a:p>
        </p:txBody>
      </p:sp>
      <p:pic>
        <p:nvPicPr>
          <p:cNvPr id="22"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5233" y="4303627"/>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23" name="Content Placeholder 2"/>
          <p:cNvSpPr txBox="1">
            <a:spLocks/>
          </p:cNvSpPr>
          <p:nvPr/>
        </p:nvSpPr>
        <p:spPr>
          <a:xfrm>
            <a:off x="3521596" y="4605134"/>
            <a:ext cx="627831" cy="313262"/>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b="1" i="1" dirty="0" smtClean="0"/>
              <a:t>init.sls</a:t>
            </a:r>
          </a:p>
          <a:p>
            <a:pPr marL="0" indent="0">
              <a:buFont typeface="Calibri" panose="020F0502020204030204" pitchFamily="34" charset="0"/>
              <a:buNone/>
            </a:pPr>
            <a:endParaRPr lang="en-US" sz="1400" dirty="0" smtClean="0"/>
          </a:p>
        </p:txBody>
      </p:sp>
      <p:pic>
        <p:nvPicPr>
          <p:cNvPr id="24"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7482" y="4303627"/>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p:cNvSpPr txBox="1">
            <a:spLocks/>
          </p:cNvSpPr>
          <p:nvPr/>
        </p:nvSpPr>
        <p:spPr>
          <a:xfrm>
            <a:off x="4685906" y="4488977"/>
            <a:ext cx="744286" cy="574985"/>
          </a:xfrm>
          <a:prstGeom prst="rect">
            <a:avLst/>
          </a:prstGeom>
        </p:spPr>
        <p:txBody>
          <a:bodyPr vert="horz" lIns="0" tIns="45720" rIns="0" bIns="45720" rtlCol="0">
            <a:normAutofit fontScale="5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2600" b="1" i="1" dirty="0" smtClean="0"/>
              <a:t>nginx</a:t>
            </a:r>
          </a:p>
          <a:p>
            <a:pPr marL="0" indent="0" algn="ctr">
              <a:lnSpc>
                <a:spcPct val="120000"/>
              </a:lnSpc>
              <a:spcBef>
                <a:spcPts val="0"/>
              </a:spcBef>
              <a:spcAft>
                <a:spcPts val="0"/>
              </a:spcAft>
              <a:buFont typeface="Calibri" panose="020F0502020204030204" pitchFamily="34" charset="0"/>
              <a:buNone/>
            </a:pPr>
            <a:r>
              <a:rPr lang="en-US" sz="2600" b="1" i="1" dirty="0" smtClean="0"/>
              <a:t>.conf</a:t>
            </a:r>
          </a:p>
          <a:p>
            <a:pPr marL="0" indent="0">
              <a:buFont typeface="Calibri" panose="020F0502020204030204" pitchFamily="34" charset="0"/>
              <a:buNone/>
            </a:pPr>
            <a:endParaRPr lang="en-US" sz="1400" dirty="0" smtClean="0"/>
          </a:p>
        </p:txBody>
      </p:sp>
      <p:pic>
        <p:nvPicPr>
          <p:cNvPr id="26"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0778" y="3356312"/>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27" name="Content Placeholder 2"/>
          <p:cNvSpPr txBox="1">
            <a:spLocks/>
          </p:cNvSpPr>
          <p:nvPr/>
        </p:nvSpPr>
        <p:spPr>
          <a:xfrm>
            <a:off x="1727141" y="3617359"/>
            <a:ext cx="627831" cy="405854"/>
          </a:xfrm>
          <a:prstGeom prst="rect">
            <a:avLst/>
          </a:prstGeom>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5600" b="1" i="1" dirty="0"/>
              <a:t>n</a:t>
            </a:r>
            <a:r>
              <a:rPr lang="en-US" sz="5600" b="1" i="1" dirty="0" smtClean="0"/>
              <a:t>odejs</a:t>
            </a:r>
          </a:p>
          <a:p>
            <a:pPr marL="0" indent="0" algn="ctr">
              <a:lnSpc>
                <a:spcPct val="120000"/>
              </a:lnSpc>
              <a:spcBef>
                <a:spcPts val="0"/>
              </a:spcBef>
              <a:spcAft>
                <a:spcPts val="0"/>
              </a:spcAft>
              <a:buFont typeface="Calibri" panose="020F0502020204030204" pitchFamily="34" charset="0"/>
              <a:buNone/>
            </a:pPr>
            <a:r>
              <a:rPr lang="en-US" sz="5600" b="1" i="1" dirty="0" smtClean="0"/>
              <a:t>.sls</a:t>
            </a:r>
          </a:p>
          <a:p>
            <a:pPr marL="0" indent="0">
              <a:buFont typeface="Calibri" panose="020F0502020204030204" pitchFamily="34" charset="0"/>
              <a:buNone/>
            </a:pPr>
            <a:endParaRPr lang="en-US" sz="1400" dirty="0" smtClean="0"/>
          </a:p>
        </p:txBody>
      </p:sp>
      <p:pic>
        <p:nvPicPr>
          <p:cNvPr id="28" name="Picture 4" descr="Image result for f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881" y="3351424"/>
            <a:ext cx="792710" cy="785640"/>
          </a:xfrm>
          <a:prstGeom prst="rect">
            <a:avLst/>
          </a:prstGeom>
          <a:noFill/>
          <a:extLst>
            <a:ext uri="{909E8E84-426E-40DD-AFC4-6F175D3DCCD1}">
              <a14:hiddenFill xmlns:a14="http://schemas.microsoft.com/office/drawing/2010/main">
                <a:solidFill>
                  <a:srgbClr val="FFFFFF"/>
                </a:solidFill>
              </a14:hiddenFill>
            </a:ext>
          </a:extLst>
        </p:spPr>
      </p:pic>
      <p:sp>
        <p:nvSpPr>
          <p:cNvPr id="29" name="Content Placeholder 2"/>
          <p:cNvSpPr txBox="1">
            <a:spLocks/>
          </p:cNvSpPr>
          <p:nvPr/>
        </p:nvSpPr>
        <p:spPr>
          <a:xfrm>
            <a:off x="2760629" y="3617359"/>
            <a:ext cx="627831" cy="448561"/>
          </a:xfrm>
          <a:prstGeom prst="rect">
            <a:avLst/>
          </a:prstGeom>
        </p:spPr>
        <p:txBody>
          <a:bodyPr vert="horz" lIns="0" tIns="45720" rIns="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Font typeface="Calibri" panose="020F0502020204030204" pitchFamily="34" charset="0"/>
              <a:buNone/>
            </a:pPr>
            <a:r>
              <a:rPr lang="en-US" sz="5600" b="1" i="1" dirty="0"/>
              <a:t>h</a:t>
            </a:r>
            <a:r>
              <a:rPr lang="en-US" sz="5600" b="1" i="1" dirty="0" smtClean="0"/>
              <a:t>waas</a:t>
            </a:r>
          </a:p>
          <a:p>
            <a:pPr marL="0" indent="0" algn="ctr">
              <a:lnSpc>
                <a:spcPct val="120000"/>
              </a:lnSpc>
              <a:spcBef>
                <a:spcPts val="0"/>
              </a:spcBef>
              <a:spcAft>
                <a:spcPts val="0"/>
              </a:spcAft>
              <a:buFont typeface="Calibri" panose="020F0502020204030204" pitchFamily="34" charset="0"/>
              <a:buNone/>
            </a:pPr>
            <a:r>
              <a:rPr lang="en-US" sz="5600" b="1" i="1" dirty="0" smtClean="0"/>
              <a:t>.sls</a:t>
            </a:r>
          </a:p>
          <a:p>
            <a:pPr marL="0" indent="0">
              <a:buFont typeface="Calibri" panose="020F0502020204030204" pitchFamily="34" charset="0"/>
              <a:buNone/>
            </a:pPr>
            <a:endParaRPr lang="en-US" sz="1400" dirty="0" smtClean="0"/>
          </a:p>
        </p:txBody>
      </p:sp>
    </p:spTree>
    <p:extLst>
      <p:ext uri="{BB962C8B-B14F-4D97-AF65-F5344CB8AC3E}">
        <p14:creationId xmlns:p14="http://schemas.microsoft.com/office/powerpoint/2010/main" val="22652653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8393723" cy="634877"/>
          </a:xfrm>
        </p:spPr>
        <p:txBody>
          <a:bodyPr>
            <a:normAutofit fontScale="90000"/>
          </a:bodyPr>
          <a:lstStyle/>
          <a:p>
            <a:r>
              <a:rPr lang="en-US" i="1" dirty="0" smtClean="0"/>
              <a:t>What is SaltStack?</a:t>
            </a:r>
            <a:endParaRPr lang="en-US" i="1" dirty="0"/>
          </a:p>
        </p:txBody>
      </p:sp>
      <p:sp>
        <p:nvSpPr>
          <p:cNvPr id="3" name="Content Placeholder 2"/>
          <p:cNvSpPr>
            <a:spLocks noGrp="1"/>
          </p:cNvSpPr>
          <p:nvPr>
            <p:ph idx="4294967295"/>
          </p:nvPr>
        </p:nvSpPr>
        <p:spPr>
          <a:xfrm>
            <a:off x="1383323" y="1408601"/>
            <a:ext cx="6096000" cy="4761540"/>
          </a:xfrm>
        </p:spPr>
        <p:txBody>
          <a:bodyPr>
            <a:normAutofit/>
          </a:bodyPr>
          <a:lstStyle/>
          <a:p>
            <a:pPr indent="-365760">
              <a:buFont typeface="Wingdings" panose="05000000000000000000" pitchFamily="2" charset="2"/>
              <a:buChar char="§"/>
            </a:pPr>
            <a:r>
              <a:rPr lang="en-US" sz="2800" b="1" dirty="0"/>
              <a:t>Remote Execution</a:t>
            </a:r>
          </a:p>
          <a:p>
            <a:pPr lvl="3" indent="-365760">
              <a:buFont typeface="Wingdings" panose="05000000000000000000" pitchFamily="2" charset="2"/>
              <a:buChar char="§"/>
            </a:pPr>
            <a:r>
              <a:rPr lang="en-US" sz="2200" i="1" dirty="0"/>
              <a:t>Scales out to Many </a:t>
            </a:r>
            <a:r>
              <a:rPr lang="en-US" sz="2200" i="1" dirty="0" smtClean="0"/>
              <a:t>Machines</a:t>
            </a:r>
          </a:p>
          <a:p>
            <a:pPr marL="384048" lvl="3" indent="0">
              <a:buNone/>
            </a:pPr>
            <a:endParaRPr lang="en-US" b="1" dirty="0" smtClean="0"/>
          </a:p>
          <a:p>
            <a:pPr indent="-365760">
              <a:buFont typeface="Wingdings" panose="05000000000000000000" pitchFamily="2" charset="2"/>
              <a:buChar char="§"/>
            </a:pPr>
            <a:r>
              <a:rPr lang="en-US" sz="2800" b="1" dirty="0" smtClean="0"/>
              <a:t>Configuration </a:t>
            </a:r>
            <a:r>
              <a:rPr lang="en-US" sz="2800" b="1" dirty="0" smtClean="0"/>
              <a:t>Management</a:t>
            </a:r>
          </a:p>
          <a:p>
            <a:pPr lvl="3" indent="-365760">
              <a:buFont typeface="Wingdings" panose="05000000000000000000" pitchFamily="2" charset="2"/>
              <a:buChar char="§"/>
            </a:pPr>
            <a:r>
              <a:rPr lang="en-US" sz="2200" i="1" dirty="0" smtClean="0"/>
              <a:t>Automates Configuration of Machines</a:t>
            </a:r>
          </a:p>
          <a:p>
            <a:pPr marL="384048" lvl="3" indent="0">
              <a:buNone/>
            </a:pPr>
            <a:endParaRPr lang="en-US" i="1" dirty="0" smtClean="0"/>
          </a:p>
          <a:p>
            <a:pPr indent="-365760">
              <a:buFont typeface="Wingdings" panose="05000000000000000000" pitchFamily="2" charset="2"/>
              <a:buChar char="§"/>
            </a:pPr>
            <a:r>
              <a:rPr lang="en-US" sz="2800" b="1" dirty="0" smtClean="0"/>
              <a:t>Orchestration</a:t>
            </a:r>
          </a:p>
          <a:p>
            <a:pPr lvl="3" indent="-365760">
              <a:buFont typeface="Wingdings" panose="05000000000000000000" pitchFamily="2" charset="2"/>
              <a:buChar char="§"/>
            </a:pPr>
            <a:r>
              <a:rPr lang="en-US" sz="2200" i="1" dirty="0" smtClean="0"/>
              <a:t>Handles Order and </a:t>
            </a:r>
            <a:r>
              <a:rPr lang="en-US" sz="2200" i="1" dirty="0" smtClean="0"/>
              <a:t>Dependencies</a:t>
            </a:r>
          </a:p>
          <a:p>
            <a:pPr marL="384048" lvl="3" indent="0">
              <a:buNone/>
            </a:pPr>
            <a:endParaRPr lang="en-US" i="1" dirty="0" smtClean="0"/>
          </a:p>
          <a:p>
            <a:pPr indent="-365760">
              <a:buFont typeface="Wingdings" panose="05000000000000000000" pitchFamily="2" charset="2"/>
              <a:buChar char="§"/>
            </a:pPr>
            <a:r>
              <a:rPr lang="en-US" sz="2800" b="1" dirty="0" smtClean="0"/>
              <a:t>Event-Driven Infrastructure</a:t>
            </a:r>
            <a:endParaRPr lang="en-US" sz="2800" b="1" dirty="0"/>
          </a:p>
          <a:p>
            <a:pPr lvl="3" indent="-365760">
              <a:buFont typeface="Wingdings" panose="05000000000000000000" pitchFamily="2" charset="2"/>
              <a:buChar char="§"/>
            </a:pPr>
            <a:r>
              <a:rPr lang="en-US" sz="2200" i="1" dirty="0" smtClean="0"/>
              <a:t>Self-Healing Systems!</a:t>
            </a:r>
            <a:endParaRPr lang="en-US" sz="2200" i="1" dirty="0"/>
          </a:p>
          <a:p>
            <a:pPr marL="384048" lvl="3" indent="0">
              <a:buNone/>
            </a:pPr>
            <a:endParaRPr lang="en-US" sz="2200" i="1" dirty="0"/>
          </a:p>
          <a:p>
            <a:pPr lvl="3" indent="-365760">
              <a:buFont typeface="Wingdings" panose="05000000000000000000" pitchFamily="2" charset="2"/>
              <a:buChar char="§"/>
            </a:pPr>
            <a:endParaRPr lang="en-US" sz="2200" i="1" dirty="0" smtClean="0"/>
          </a:p>
          <a:p>
            <a:pPr marL="384048" lvl="3" indent="0">
              <a:buNone/>
            </a:pPr>
            <a:endParaRPr lang="en-US" sz="2200" i="1" dirty="0" smtClean="0"/>
          </a:p>
          <a:p>
            <a:pPr indent="-365760">
              <a:buFont typeface="Wingdings" panose="05000000000000000000" pitchFamily="2" charset="2"/>
              <a:buChar char="§"/>
            </a:pPr>
            <a:endParaRPr lang="en-US" sz="500" dirty="0" smtClean="0"/>
          </a:p>
        </p:txBody>
      </p:sp>
      <p:cxnSp>
        <p:nvCxnSpPr>
          <p:cNvPr id="8" name="Straight Connector 7"/>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9625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3323" y="357676"/>
            <a:ext cx="8393723" cy="634877"/>
          </a:xfrm>
        </p:spPr>
        <p:txBody>
          <a:bodyPr>
            <a:normAutofit fontScale="90000"/>
          </a:bodyPr>
          <a:lstStyle/>
          <a:p>
            <a:r>
              <a:rPr lang="en-US" i="1" dirty="0" smtClean="0"/>
              <a:t>What is SaltStack?</a:t>
            </a:r>
            <a:endParaRPr lang="en-US" i="1" dirty="0"/>
          </a:p>
        </p:txBody>
      </p:sp>
      <p:sp>
        <p:nvSpPr>
          <p:cNvPr id="3" name="Content Placeholder 2"/>
          <p:cNvSpPr>
            <a:spLocks noGrp="1"/>
          </p:cNvSpPr>
          <p:nvPr>
            <p:ph idx="4294967295"/>
          </p:nvPr>
        </p:nvSpPr>
        <p:spPr>
          <a:xfrm>
            <a:off x="1383323" y="1408601"/>
            <a:ext cx="6096000" cy="4761540"/>
          </a:xfrm>
        </p:spPr>
        <p:txBody>
          <a:bodyPr>
            <a:normAutofit/>
          </a:bodyPr>
          <a:lstStyle/>
          <a:p>
            <a:pPr indent="-365760">
              <a:buFont typeface="Wingdings" panose="05000000000000000000" pitchFamily="2" charset="2"/>
              <a:buChar char="§"/>
            </a:pPr>
            <a:r>
              <a:rPr lang="en-US" sz="2800" b="1" dirty="0"/>
              <a:t>Remote Execution</a:t>
            </a:r>
          </a:p>
          <a:p>
            <a:pPr lvl="3" indent="-365760">
              <a:buFont typeface="Wingdings" panose="05000000000000000000" pitchFamily="2" charset="2"/>
              <a:buChar char="§"/>
            </a:pPr>
            <a:r>
              <a:rPr lang="en-US" sz="2200" i="1" dirty="0"/>
              <a:t>Scales out to Many </a:t>
            </a:r>
            <a:r>
              <a:rPr lang="en-US" sz="2200" i="1" dirty="0" smtClean="0"/>
              <a:t>Machines</a:t>
            </a:r>
          </a:p>
          <a:p>
            <a:pPr marL="384048" lvl="3" indent="0">
              <a:buNone/>
            </a:pPr>
            <a:endParaRPr lang="en-US" b="1" dirty="0" smtClean="0"/>
          </a:p>
          <a:p>
            <a:pPr indent="-365760">
              <a:buFont typeface="Wingdings" panose="05000000000000000000" pitchFamily="2" charset="2"/>
              <a:buChar char="§"/>
            </a:pPr>
            <a:r>
              <a:rPr lang="en-US" sz="2800" b="1" dirty="0" smtClean="0"/>
              <a:t>Configuration </a:t>
            </a:r>
            <a:r>
              <a:rPr lang="en-US" sz="2800" b="1" dirty="0" smtClean="0"/>
              <a:t>Management</a:t>
            </a:r>
          </a:p>
          <a:p>
            <a:pPr lvl="3" indent="-365760">
              <a:buFont typeface="Wingdings" panose="05000000000000000000" pitchFamily="2" charset="2"/>
              <a:buChar char="§"/>
            </a:pPr>
            <a:r>
              <a:rPr lang="en-US" sz="2200" i="1" dirty="0" smtClean="0"/>
              <a:t>Automates Configuration of Machines</a:t>
            </a:r>
          </a:p>
          <a:p>
            <a:pPr marL="384048" lvl="3" indent="0">
              <a:buNone/>
            </a:pPr>
            <a:endParaRPr lang="en-US" i="1" dirty="0" smtClean="0"/>
          </a:p>
          <a:p>
            <a:pPr indent="-365760">
              <a:buFont typeface="Wingdings" panose="05000000000000000000" pitchFamily="2" charset="2"/>
              <a:buChar char="§"/>
            </a:pPr>
            <a:r>
              <a:rPr lang="en-US" sz="2800" b="1" dirty="0" smtClean="0"/>
              <a:t>Orchestration</a:t>
            </a:r>
          </a:p>
          <a:p>
            <a:pPr lvl="3" indent="-365760">
              <a:buFont typeface="Wingdings" panose="05000000000000000000" pitchFamily="2" charset="2"/>
              <a:buChar char="§"/>
            </a:pPr>
            <a:r>
              <a:rPr lang="en-US" sz="2200" i="1" dirty="0" smtClean="0"/>
              <a:t>Handles Order and </a:t>
            </a:r>
            <a:r>
              <a:rPr lang="en-US" sz="2200" i="1" dirty="0" smtClean="0"/>
              <a:t>Dependencies</a:t>
            </a:r>
          </a:p>
          <a:p>
            <a:pPr marL="384048" lvl="3" indent="0">
              <a:buNone/>
            </a:pPr>
            <a:endParaRPr lang="en-US" i="1" dirty="0" smtClean="0"/>
          </a:p>
          <a:p>
            <a:pPr indent="-365760">
              <a:buFont typeface="Wingdings" panose="05000000000000000000" pitchFamily="2" charset="2"/>
              <a:buChar char="§"/>
            </a:pPr>
            <a:r>
              <a:rPr lang="en-US" sz="2800" b="1" dirty="0" smtClean="0"/>
              <a:t>Event-Driven Infrastructure</a:t>
            </a:r>
            <a:endParaRPr lang="en-US" sz="2800" b="1" dirty="0"/>
          </a:p>
          <a:p>
            <a:pPr lvl="3" indent="-365760">
              <a:buFont typeface="Wingdings" panose="05000000000000000000" pitchFamily="2" charset="2"/>
              <a:buChar char="§"/>
            </a:pPr>
            <a:r>
              <a:rPr lang="en-US" sz="2200" i="1" dirty="0" smtClean="0"/>
              <a:t>Self-Healing Systems!</a:t>
            </a:r>
            <a:endParaRPr lang="en-US" sz="2200" i="1" dirty="0"/>
          </a:p>
          <a:p>
            <a:pPr marL="384048" lvl="3" indent="0">
              <a:buNone/>
            </a:pPr>
            <a:endParaRPr lang="en-US" sz="2200" i="1" dirty="0"/>
          </a:p>
          <a:p>
            <a:pPr lvl="3" indent="-365760">
              <a:buFont typeface="Wingdings" panose="05000000000000000000" pitchFamily="2" charset="2"/>
              <a:buChar char="§"/>
            </a:pPr>
            <a:endParaRPr lang="en-US" sz="2200" i="1" dirty="0" smtClean="0"/>
          </a:p>
          <a:p>
            <a:pPr marL="384048" lvl="3" indent="0">
              <a:buNone/>
            </a:pPr>
            <a:endParaRPr lang="en-US" sz="2200" i="1" dirty="0" smtClean="0"/>
          </a:p>
          <a:p>
            <a:pPr indent="-365760">
              <a:buFont typeface="Wingdings" panose="05000000000000000000" pitchFamily="2" charset="2"/>
              <a:buChar char="§"/>
            </a:pPr>
            <a:endParaRPr lang="en-US" sz="500" dirty="0" smtClean="0"/>
          </a:p>
        </p:txBody>
      </p:sp>
      <p:cxnSp>
        <p:nvCxnSpPr>
          <p:cNvPr id="8" name="Straight Connector 7"/>
          <p:cNvCxnSpPr/>
          <p:nvPr/>
        </p:nvCxnSpPr>
        <p:spPr>
          <a:xfrm flipV="1">
            <a:off x="1383323" y="1047262"/>
            <a:ext cx="9308123"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Image result for saltst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81" y="434876"/>
            <a:ext cx="1656129" cy="5196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96944" y="1315825"/>
            <a:ext cx="3979509" cy="3693319"/>
          </a:xfrm>
          <a:prstGeom prst="rect">
            <a:avLst/>
          </a:prstGeom>
          <a:noFill/>
        </p:spPr>
        <p:txBody>
          <a:bodyPr wrap="square" rtlCol="0">
            <a:spAutoFit/>
          </a:bodyPr>
          <a:lstStyle/>
          <a:p>
            <a:r>
              <a:rPr lang="en-US" sz="2800" b="1" u="sng" dirty="0"/>
              <a:t>Benefits:</a:t>
            </a:r>
          </a:p>
          <a:p>
            <a:endParaRPr lang="en-US" sz="200" b="1" dirty="0"/>
          </a:p>
          <a:p>
            <a:pPr lvl="1" indent="-365760">
              <a:buFont typeface="Wingdings" panose="05000000000000000000" pitchFamily="2" charset="2"/>
              <a:buChar char="§"/>
            </a:pPr>
            <a:r>
              <a:rPr lang="en-US" sz="2200" dirty="0" smtClean="0"/>
              <a:t>Faster Environment Setup</a:t>
            </a:r>
          </a:p>
          <a:p>
            <a:pPr marL="91440" lvl="1"/>
            <a:endParaRPr lang="en-US" sz="800" dirty="0" smtClean="0"/>
          </a:p>
          <a:p>
            <a:pPr marL="91440" lvl="1"/>
            <a:endParaRPr lang="en-US" sz="800" dirty="0" smtClean="0"/>
          </a:p>
          <a:p>
            <a:pPr lvl="1" indent="-365760">
              <a:buFont typeface="Wingdings" panose="05000000000000000000" pitchFamily="2" charset="2"/>
              <a:buChar char="§"/>
            </a:pPr>
            <a:r>
              <a:rPr lang="en-US" sz="2200" dirty="0" smtClean="0"/>
              <a:t>Cleaner </a:t>
            </a:r>
            <a:r>
              <a:rPr lang="en-US" sz="2200" dirty="0"/>
              <a:t>Environment Setup</a:t>
            </a:r>
          </a:p>
          <a:p>
            <a:pPr marL="91440" lvl="1"/>
            <a:endParaRPr lang="en-US" sz="800" dirty="0" smtClean="0"/>
          </a:p>
          <a:p>
            <a:pPr marL="91440" lvl="1"/>
            <a:endParaRPr lang="en-US" sz="800" dirty="0" smtClean="0"/>
          </a:p>
          <a:p>
            <a:pPr lvl="1" indent="-365760">
              <a:buFont typeface="Wingdings" panose="05000000000000000000" pitchFamily="2" charset="2"/>
              <a:buChar char="§"/>
            </a:pPr>
            <a:r>
              <a:rPr lang="en-US" sz="2200" dirty="0" smtClean="0"/>
              <a:t>Infrastructure Auditability</a:t>
            </a:r>
          </a:p>
          <a:p>
            <a:pPr marL="91440" lvl="1"/>
            <a:endParaRPr lang="en-US" sz="800" dirty="0" smtClean="0"/>
          </a:p>
          <a:p>
            <a:pPr marL="91440" lvl="1"/>
            <a:endParaRPr lang="en-US" sz="800" dirty="0"/>
          </a:p>
          <a:p>
            <a:pPr lvl="1" indent="-365760">
              <a:buFont typeface="Wingdings" panose="05000000000000000000" pitchFamily="2" charset="2"/>
              <a:buChar char="§"/>
            </a:pPr>
            <a:r>
              <a:rPr lang="en-US" sz="2200" dirty="0" smtClean="0"/>
              <a:t>Minimize Configuration Drift</a:t>
            </a:r>
            <a:endParaRPr lang="en-US" sz="2200" dirty="0"/>
          </a:p>
          <a:p>
            <a:pPr marL="91440" lvl="1"/>
            <a:endParaRPr lang="en-US" sz="1200" dirty="0" smtClean="0"/>
          </a:p>
          <a:p>
            <a:pPr marL="91440" lvl="1"/>
            <a:endParaRPr lang="en-US" sz="1200" dirty="0" smtClean="0"/>
          </a:p>
          <a:p>
            <a:pPr marL="91440" lvl="1"/>
            <a:r>
              <a:rPr lang="en-US" sz="2200" i="1" dirty="0" smtClean="0"/>
              <a:t>… We can do this for many, many machines!!</a:t>
            </a:r>
            <a:endParaRPr lang="en-US" sz="2200" i="1" dirty="0"/>
          </a:p>
        </p:txBody>
      </p:sp>
    </p:spTree>
    <p:extLst>
      <p:ext uri="{BB962C8B-B14F-4D97-AF65-F5344CB8AC3E}">
        <p14:creationId xmlns:p14="http://schemas.microsoft.com/office/powerpoint/2010/main" val="1706593213"/>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29613</TotalTime>
  <Words>2104</Words>
  <Application>Microsoft Office PowerPoint</Application>
  <PresentationFormat>Widescreen</PresentationFormat>
  <Paragraphs>861</Paragraphs>
  <Slides>71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Arial</vt:lpstr>
      <vt:lpstr>Arial Rounded MT Bold</vt:lpstr>
      <vt:lpstr>Baskerville Old Face</vt:lpstr>
      <vt:lpstr>Calibri</vt:lpstr>
      <vt:lpstr>Calibri Light</vt:lpstr>
      <vt:lpstr>Franklin Gothic Medium</vt:lpstr>
      <vt:lpstr>Symbol</vt:lpstr>
      <vt:lpstr>Wingdings</vt:lpstr>
      <vt:lpstr>Retrospect</vt:lpstr>
      <vt:lpstr>PowerPoint Presentation</vt:lpstr>
      <vt:lpstr>What Others Are Doing….</vt:lpstr>
      <vt:lpstr>Welcome!</vt:lpstr>
      <vt:lpstr>Background…</vt:lpstr>
      <vt:lpstr>Background…</vt:lpstr>
      <vt:lpstr>Background…</vt:lpstr>
      <vt:lpstr>Background…</vt:lpstr>
      <vt:lpstr>What is SaltStack?</vt:lpstr>
      <vt:lpstr>What is SaltStack?</vt:lpstr>
      <vt:lpstr>Disadvantages</vt:lpstr>
      <vt:lpstr>Use Cases</vt:lpstr>
      <vt:lpstr>Architecture</vt:lpstr>
      <vt:lpstr>Beginning Terms</vt:lpstr>
      <vt:lpstr>Execution Modules</vt:lpstr>
      <vt:lpstr>Execution Modules</vt:lpstr>
      <vt:lpstr>Execution Modules</vt:lpstr>
      <vt:lpstr>Execution Modules</vt:lpstr>
      <vt:lpstr>Execution Modules</vt:lpstr>
      <vt:lpstr>To The Terminal!</vt:lpstr>
      <vt:lpstr>Key Files and Folders</vt:lpstr>
      <vt:lpstr>Key Files and Folders</vt:lpstr>
      <vt:lpstr>Key Files and Folders</vt:lpstr>
      <vt:lpstr>Key Files and Folders</vt:lpstr>
      <vt:lpstr>Key Files and Folders</vt:lpstr>
      <vt:lpstr>Connecting Masters and Minions</vt:lpstr>
      <vt:lpstr>To The Terminal!</vt:lpstr>
      <vt:lpstr>Targeting Minions</vt:lpstr>
      <vt:lpstr>Targeting Options</vt:lpstr>
      <vt:lpstr>Execution Modules</vt:lpstr>
      <vt:lpstr>Execution Modules</vt:lpstr>
      <vt:lpstr>To The Terminal!</vt:lpstr>
      <vt:lpstr>States - Intro</vt:lpstr>
      <vt:lpstr>States</vt:lpstr>
      <vt:lpstr>States</vt:lpstr>
      <vt:lpstr>States</vt:lpstr>
      <vt:lpstr>States</vt:lpstr>
      <vt:lpstr>States</vt:lpstr>
      <vt:lpstr>States</vt:lpstr>
      <vt:lpstr>States</vt:lpstr>
      <vt:lpstr>To The Terminal!</vt:lpstr>
      <vt:lpstr>States – Apache Problems</vt:lpstr>
      <vt:lpstr>States – Apache Problems</vt:lpstr>
      <vt:lpstr>States – Apache Problems</vt:lpstr>
      <vt:lpstr>States – Apache Problems</vt:lpstr>
      <vt:lpstr>States – Apache Problems</vt:lpstr>
      <vt:lpstr>States – Our Original .SLS File</vt:lpstr>
      <vt:lpstr>States – New .SLS File (w/ Jinja2)</vt:lpstr>
      <vt:lpstr>States – New .SLS File (w/ Jinja2)</vt:lpstr>
      <vt:lpstr>To The Terminal!</vt:lpstr>
      <vt:lpstr>Salt Top.sls File (Master)</vt:lpstr>
      <vt:lpstr>Salt Top.sls File (Master)</vt:lpstr>
      <vt:lpstr>Salt File System (Master)</vt:lpstr>
      <vt:lpstr>Salt File System (Master)</vt:lpstr>
      <vt:lpstr>Salt File System (Master)</vt:lpstr>
      <vt:lpstr>Salt File System (Master)</vt:lpstr>
      <vt:lpstr>Next Steps…</vt:lpstr>
      <vt:lpstr>Other Features</vt:lpstr>
      <vt:lpstr>SaltStack Resources</vt:lpstr>
      <vt:lpstr>Thanks!</vt:lpstr>
      <vt:lpstr>Salt File System (Master)</vt:lpstr>
      <vt:lpstr>Load Balancer App!</vt:lpstr>
      <vt:lpstr>Load Balancer App!</vt:lpstr>
      <vt:lpstr>Load Balancer App!</vt:lpstr>
      <vt:lpstr>Load Balancer App!</vt:lpstr>
      <vt:lpstr>Installation and Authenication</vt:lpstr>
      <vt:lpstr>Architecture</vt:lpstr>
      <vt:lpstr>Salt State System</vt:lpstr>
      <vt:lpstr>Key Terms</vt:lpstr>
      <vt:lpstr>PowerPoint Presentation</vt:lpstr>
      <vt:lpstr>Configuration</vt:lpstr>
      <vt:lpstr>Salt File System (Master)</vt:lpstr>
    </vt:vector>
  </TitlesOfParts>
  <Company>Lumeris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Salt and HAProxy</dc:title>
  <dc:creator>Bryan Jones</dc:creator>
  <cp:lastModifiedBy>Bryan Jones</cp:lastModifiedBy>
  <cp:revision>373</cp:revision>
  <cp:lastPrinted>2017-04-12T00:29:30Z</cp:lastPrinted>
  <dcterms:created xsi:type="dcterms:W3CDTF">2015-12-03T23:09:43Z</dcterms:created>
  <dcterms:modified xsi:type="dcterms:W3CDTF">2017-04-12T18:05:21Z</dcterms:modified>
</cp:coreProperties>
</file>